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Lst>
  <p:sldSz cx="12192000" cy="6858000"/>
  <p:notesSz cx="7077075" cy="89550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8F2D4D-06CE-4C75-BE42-FBA95922E2C7}" type="datetimeFigureOut">
              <a:rPr lang="en-US" smtClean="0"/>
              <a:t>5/11/2014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1978364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F2D4D-06CE-4C75-BE42-FBA95922E2C7}" type="datetimeFigureOut">
              <a:rPr lang="en-US" smtClean="0"/>
              <a:t>5/11/2014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123629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F2D4D-06CE-4C75-BE42-FBA95922E2C7}" type="datetimeFigureOut">
              <a:rPr lang="en-US" smtClean="0"/>
              <a:t>5/11/2014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2033635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F2D4D-06CE-4C75-BE42-FBA95922E2C7}" type="datetimeFigureOut">
              <a:rPr lang="en-US" smtClean="0"/>
              <a:t>5/11/2014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98568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8F2D4D-06CE-4C75-BE42-FBA95922E2C7}" type="datetimeFigureOut">
              <a:rPr lang="en-US" smtClean="0"/>
              <a:t>5/11/2014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1504731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8F2D4D-06CE-4C75-BE42-FBA95922E2C7}" type="datetimeFigureOut">
              <a:rPr lang="en-US" smtClean="0"/>
              <a:t>5/11/2014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28964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8F2D4D-06CE-4C75-BE42-FBA95922E2C7}" type="datetimeFigureOut">
              <a:rPr lang="en-US" smtClean="0"/>
              <a:t>5/11/2014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2066600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8F2D4D-06CE-4C75-BE42-FBA95922E2C7}" type="datetimeFigureOut">
              <a:rPr lang="en-US" smtClean="0"/>
              <a:t>5/11/2014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1223171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8F2D4D-06CE-4C75-BE42-FBA95922E2C7}" type="datetimeFigureOut">
              <a:rPr lang="en-US" smtClean="0"/>
              <a:t>5/11/2014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3794843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F2D4D-06CE-4C75-BE42-FBA95922E2C7}" type="datetimeFigureOut">
              <a:rPr lang="en-US" smtClean="0"/>
              <a:t>5/11/2014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172506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F2D4D-06CE-4C75-BE42-FBA95922E2C7}" type="datetimeFigureOut">
              <a:rPr lang="en-US" smtClean="0"/>
              <a:t>5/11/2014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DAEF8-C4B5-4558-91B8-20D00E5D11E4}" type="slidenum">
              <a:rPr lang="en-US" smtClean="0"/>
              <a:t>‹#›</a:t>
            </a:fld>
            <a:endParaRPr lang="en-US"/>
          </a:p>
        </p:txBody>
      </p:sp>
    </p:spTree>
    <p:extLst>
      <p:ext uri="{BB962C8B-B14F-4D97-AF65-F5344CB8AC3E}">
        <p14:creationId xmlns:p14="http://schemas.microsoft.com/office/powerpoint/2010/main" val="4273441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8F2D4D-06CE-4C75-BE42-FBA95922E2C7}" type="datetimeFigureOut">
              <a:rPr lang="en-US" smtClean="0"/>
              <a:t>5/11/2014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7DAEF8-C4B5-4558-91B8-20D00E5D11E4}" type="slidenum">
              <a:rPr lang="en-US" smtClean="0"/>
              <a:t>‹#›</a:t>
            </a:fld>
            <a:endParaRPr lang="en-US"/>
          </a:p>
        </p:txBody>
      </p:sp>
    </p:spTree>
    <p:extLst>
      <p:ext uri="{BB962C8B-B14F-4D97-AF65-F5344CB8AC3E}">
        <p14:creationId xmlns:p14="http://schemas.microsoft.com/office/powerpoint/2010/main" val="4162573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teachertub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9707" y="3515783"/>
            <a:ext cx="11336515" cy="3223684"/>
          </a:xfrm>
        </p:spPr>
        <p:txBody>
          <a:bodyPr>
            <a:normAutofit fontScale="92500" lnSpcReduction="20000"/>
          </a:bodyPr>
          <a:lstStyle/>
          <a:p>
            <a:pPr algn="l"/>
            <a:r>
              <a:rPr lang="en-US" b="1" dirty="0" smtClean="0"/>
              <a:t>Teaching Black High School Students How to Write Essays that </a:t>
            </a:r>
          </a:p>
          <a:p>
            <a:pPr algn="l"/>
            <a:r>
              <a:rPr lang="en-US" b="1" dirty="0" smtClean="0"/>
              <a:t>Pass the ACT, the SAT, the Advanced Placement English Tests, and </a:t>
            </a:r>
          </a:p>
          <a:p>
            <a:pPr algn="l"/>
            <a:r>
              <a:rPr lang="en-US" b="1" dirty="0" smtClean="0"/>
              <a:t>Occasionally Win Contests</a:t>
            </a:r>
          </a:p>
          <a:p>
            <a:pPr algn="l"/>
            <a:endParaRPr lang="en-US" b="1" dirty="0"/>
          </a:p>
          <a:p>
            <a:pPr algn="l"/>
            <a:r>
              <a:rPr lang="en-US" b="1" dirty="0" smtClean="0">
                <a:solidFill>
                  <a:srgbClr val="FF0000"/>
                </a:solidFill>
              </a:rPr>
              <a:t>“Remediation crushes; challenge fortifies. Where students are valued and challenged, they are likely to succeed” (p. 185, </a:t>
            </a:r>
            <a:r>
              <a:rPr lang="en-US" b="1" dirty="0" err="1" smtClean="0">
                <a:solidFill>
                  <a:srgbClr val="FF0000"/>
                </a:solidFill>
              </a:rPr>
              <a:t>Delpit</a:t>
            </a:r>
            <a:r>
              <a:rPr lang="en-US" b="1" dirty="0" smtClean="0">
                <a:solidFill>
                  <a:srgbClr val="FF0000"/>
                </a:solidFill>
              </a:rPr>
              <a:t>, 2012).</a:t>
            </a:r>
          </a:p>
          <a:p>
            <a:pPr algn="l"/>
            <a:endParaRPr lang="en-US" b="1" dirty="0"/>
          </a:p>
          <a:p>
            <a:pPr algn="l"/>
            <a:r>
              <a:rPr lang="en-US" dirty="0" smtClean="0"/>
              <a:t>A Presentation by Debra Johnson</a:t>
            </a:r>
          </a:p>
          <a:p>
            <a:pPr algn="l"/>
            <a:r>
              <a:rPr lang="en-US" dirty="0" smtClean="0"/>
              <a:t>Wednesday, April 16, 2014</a:t>
            </a:r>
            <a:endParaRPr lang="en-US" dirty="0"/>
          </a:p>
        </p:txBody>
      </p:sp>
      <p:pic>
        <p:nvPicPr>
          <p:cNvPr id="1026" name="Picture 2" descr="SoP-Writing-Service.jpg (628×3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707" y="0"/>
            <a:ext cx="5981700" cy="3362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091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621" y="2455333"/>
            <a:ext cx="10515600" cy="722489"/>
          </a:xfrm>
        </p:spPr>
        <p:txBody>
          <a:bodyPr>
            <a:normAutofit/>
          </a:bodyPr>
          <a:lstStyle/>
          <a:p>
            <a:pPr algn="ctr"/>
            <a:r>
              <a:rPr lang="en-US" sz="2800" b="1" dirty="0" smtClean="0"/>
              <a:t>References</a:t>
            </a:r>
            <a:endParaRPr lang="en-US" sz="2800" b="1" dirty="0"/>
          </a:p>
        </p:txBody>
      </p:sp>
      <p:sp>
        <p:nvSpPr>
          <p:cNvPr id="3" name="Content Placeholder 2"/>
          <p:cNvSpPr>
            <a:spLocks noGrp="1"/>
          </p:cNvSpPr>
          <p:nvPr>
            <p:ph idx="1"/>
          </p:nvPr>
        </p:nvSpPr>
        <p:spPr>
          <a:xfrm>
            <a:off x="101600" y="3177822"/>
            <a:ext cx="11943643" cy="3680178"/>
          </a:xfrm>
        </p:spPr>
        <p:txBody>
          <a:bodyPr>
            <a:normAutofit fontScale="85000" lnSpcReduction="10000"/>
          </a:bodyPr>
          <a:lstStyle/>
          <a:p>
            <a:r>
              <a:rPr lang="en-US" dirty="0" smtClean="0"/>
              <a:t>Champollion, J. F. (1966). Champollion Deciphers the Hieroglyphs. In C. W. Ceram’s (Ed.) </a:t>
            </a:r>
            <a:r>
              <a:rPr lang="en-US" i="1" dirty="0" smtClean="0"/>
              <a:t>Hands on the Past:  Pioneer Archaeologists Tell Their Own Story</a:t>
            </a:r>
            <a:r>
              <a:rPr lang="en-US" dirty="0" smtClean="0"/>
              <a:t>. New York: Alfred A. Knopf.</a:t>
            </a:r>
          </a:p>
          <a:p>
            <a:r>
              <a:rPr lang="en-US" dirty="0" err="1" smtClean="0"/>
              <a:t>Delpit</a:t>
            </a:r>
            <a:r>
              <a:rPr lang="en-US" dirty="0"/>
              <a:t>, L. (2012). “</a:t>
            </a:r>
            <a:r>
              <a:rPr lang="en-US" i="1" dirty="0"/>
              <a:t>Multiplication is for White </a:t>
            </a:r>
            <a:r>
              <a:rPr lang="en-US" i="1" dirty="0" smtClean="0"/>
              <a:t>People:” </a:t>
            </a:r>
            <a:r>
              <a:rPr lang="en-US" i="1" dirty="0"/>
              <a:t>Raising Expectations for Other People’s Children</a:t>
            </a:r>
            <a:r>
              <a:rPr lang="en-US" dirty="0"/>
              <a:t>. New York: The New Press.</a:t>
            </a:r>
          </a:p>
          <a:p>
            <a:r>
              <a:rPr lang="en-US" dirty="0"/>
              <a:t>Finch, C. S. (1994). Nile Genesis: Continuity of Culture from the Great Lakes to the Delta. In </a:t>
            </a:r>
            <a:r>
              <a:rPr lang="en-US" dirty="0" smtClean="0"/>
              <a:t>Ivan </a:t>
            </a:r>
            <a:r>
              <a:rPr lang="en-US" dirty="0"/>
              <a:t>Van </a:t>
            </a:r>
            <a:r>
              <a:rPr lang="en-US" dirty="0" err="1"/>
              <a:t>Sertima’s</a:t>
            </a:r>
            <a:r>
              <a:rPr lang="en-US" dirty="0"/>
              <a:t> (Ed.) </a:t>
            </a:r>
            <a:r>
              <a:rPr lang="en-US" i="1" dirty="0"/>
              <a:t>Egypt: Child of Africa</a:t>
            </a:r>
            <a:r>
              <a:rPr lang="en-US" dirty="0"/>
              <a:t>. </a:t>
            </a:r>
            <a:r>
              <a:rPr lang="en-US" dirty="0" smtClean="0"/>
              <a:t>New Brunswick: Transaction Publishers.</a:t>
            </a:r>
            <a:endParaRPr lang="en-US" dirty="0"/>
          </a:p>
          <a:p>
            <a:r>
              <a:rPr lang="en-US" dirty="0"/>
              <a:t>James, G. M. (1954). </a:t>
            </a:r>
            <a:r>
              <a:rPr lang="en-US" i="1" dirty="0"/>
              <a:t>Stolen Legacy</a:t>
            </a:r>
            <a:r>
              <a:rPr lang="en-US" dirty="0"/>
              <a:t>. San </a:t>
            </a:r>
            <a:r>
              <a:rPr lang="en-US" dirty="0" smtClean="0"/>
              <a:t>Francisco</a:t>
            </a:r>
            <a:r>
              <a:rPr lang="en-US" dirty="0"/>
              <a:t>: Julian Richardson Associates.</a:t>
            </a:r>
          </a:p>
          <a:p>
            <a:r>
              <a:rPr lang="en-US" dirty="0"/>
              <a:t>Kramer, S</a:t>
            </a:r>
            <a:r>
              <a:rPr lang="en-US" dirty="0" smtClean="0"/>
              <a:t>. N</a:t>
            </a:r>
            <a:r>
              <a:rPr lang="en-US" dirty="0"/>
              <a:t>. (1959). </a:t>
            </a:r>
            <a:r>
              <a:rPr lang="en-US" i="1" dirty="0"/>
              <a:t>History Begins at Sumer.</a:t>
            </a:r>
            <a:r>
              <a:rPr lang="en-US" dirty="0"/>
              <a:t> New York: Doubleday Anchor Books.</a:t>
            </a:r>
          </a:p>
          <a:p>
            <a:r>
              <a:rPr lang="en-US" dirty="0"/>
              <a:t>Woodson, C. G. (1933). </a:t>
            </a:r>
            <a:r>
              <a:rPr lang="en-US" i="1" dirty="0"/>
              <a:t>The </a:t>
            </a:r>
            <a:r>
              <a:rPr lang="en-US" i="1" dirty="0" err="1"/>
              <a:t>Mis</a:t>
            </a:r>
            <a:r>
              <a:rPr lang="en-US" i="1" dirty="0"/>
              <a:t>-education of the Negro</a:t>
            </a:r>
            <a:r>
              <a:rPr lang="en-US" dirty="0"/>
              <a:t>. Washington, D.C.: Africa World Press.</a:t>
            </a:r>
          </a:p>
          <a:p>
            <a:pPr marL="0" indent="0">
              <a:buNone/>
            </a:pPr>
            <a:endParaRPr lang="en-US" dirty="0"/>
          </a:p>
        </p:txBody>
      </p:sp>
      <p:pic>
        <p:nvPicPr>
          <p:cNvPr id="6146" name="Picture 2" descr="http://www.healthjusticect.org/wp-content/uploads/2012/07/black-student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1" y="137584"/>
            <a:ext cx="2946400" cy="294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562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entury Gothic" panose="020B0502020202020204" pitchFamily="34" charset="0"/>
              </a:rPr>
              <a:t>How You Have Been Misinformed about Black Students</a:t>
            </a:r>
            <a:endParaRPr lang="en-US" b="1" dirty="0">
              <a:latin typeface="Century Gothic" panose="020B0502020202020204" pitchFamily="34" charset="0"/>
            </a:endParaRPr>
          </a:p>
        </p:txBody>
      </p:sp>
      <p:sp>
        <p:nvSpPr>
          <p:cNvPr id="3" name="Content Placeholder 2"/>
          <p:cNvSpPr>
            <a:spLocks noGrp="1"/>
          </p:cNvSpPr>
          <p:nvPr>
            <p:ph idx="1"/>
          </p:nvPr>
        </p:nvSpPr>
        <p:spPr>
          <a:xfrm>
            <a:off x="838200" y="1591733"/>
            <a:ext cx="10515600" cy="5181600"/>
          </a:xfrm>
        </p:spPr>
        <p:txBody>
          <a:bodyPr>
            <a:normAutofit lnSpcReduction="10000"/>
          </a:bodyPr>
          <a:lstStyle/>
          <a:p>
            <a:pPr marL="0" indent="0">
              <a:buNone/>
            </a:pPr>
            <a:r>
              <a:rPr lang="en-US" dirty="0" smtClean="0"/>
              <a:t>When you were in college at the undergraduate level or the graduate level, you were repeatedly told about the ACHIEVEMENT GAP.</a:t>
            </a:r>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a:p>
            <a:pPr marL="0" indent="0" algn="ctr">
              <a:buNone/>
            </a:pPr>
            <a:r>
              <a:rPr lang="en-US" dirty="0" smtClean="0"/>
              <a:t>Will someone please review what the ACHIEVEMENT GAP is?</a:t>
            </a:r>
            <a:endParaRPr lang="en-US" dirty="0"/>
          </a:p>
        </p:txBody>
      </p:sp>
      <p:pic>
        <p:nvPicPr>
          <p:cNvPr id="2050" name="Picture 2" descr="https://encrypted-tbn1.gstatic.com/images?q=tbn:ANd9GcT5P_J9sE9ZH85pBoV7AbO_PtWJcVq_kT18fx-Ww5AwvdENdOv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5289" y="2421895"/>
            <a:ext cx="2843152" cy="3628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508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18431"/>
          </a:xfrm>
        </p:spPr>
        <p:txBody>
          <a:bodyPr>
            <a:normAutofit/>
          </a:bodyPr>
          <a:lstStyle/>
          <a:p>
            <a:r>
              <a:rPr lang="en-US" dirty="0" smtClean="0"/>
              <a:t>There is an ACHIEVEMENT GAP between Black students and other students, but it does not begin in school. It begins at birth.</a:t>
            </a:r>
            <a:endParaRPr lang="en-US" dirty="0"/>
          </a:p>
        </p:txBody>
      </p:sp>
      <p:sp>
        <p:nvSpPr>
          <p:cNvPr id="3" name="Content Placeholder 2"/>
          <p:cNvSpPr>
            <a:spLocks noGrp="1"/>
          </p:cNvSpPr>
          <p:nvPr>
            <p:ph idx="1"/>
          </p:nvPr>
        </p:nvSpPr>
        <p:spPr>
          <a:xfrm>
            <a:off x="838200" y="4995333"/>
            <a:ext cx="9841089" cy="1873955"/>
          </a:xfrm>
        </p:spPr>
        <p:txBody>
          <a:bodyPr/>
          <a:lstStyle/>
          <a:p>
            <a:pPr marL="0" indent="0">
              <a:buNone/>
            </a:pPr>
            <a:r>
              <a:rPr lang="en-US" dirty="0" smtClean="0"/>
              <a:t>When Black babies are born, their IQs are ALWAYS higher than other babies’ IQs. They are born more intellectually advanced, and they maintain this lead until they reach age two, when a different, language-based test is used to measure intelligence (</a:t>
            </a:r>
            <a:r>
              <a:rPr lang="en-US" dirty="0" err="1" smtClean="0"/>
              <a:t>Delpit</a:t>
            </a:r>
            <a:r>
              <a:rPr lang="en-US" dirty="0" smtClean="0"/>
              <a:t>, 2012).</a:t>
            </a:r>
            <a:endParaRPr lang="en-US" dirty="0"/>
          </a:p>
        </p:txBody>
      </p:sp>
      <p:pic>
        <p:nvPicPr>
          <p:cNvPr id="3074" name="Picture 2" descr="https://encrypted-tbn0.gstatic.com/images?q=tbn:ANd9GcRzSTVTVSiNNfJoOZrInVGor1CFYuCC0O4p8EBHwqzvyENBP4d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6418" y="2399947"/>
            <a:ext cx="4325641" cy="2595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4452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446792"/>
            <a:ext cx="10518422" cy="806275"/>
          </a:xfrm>
        </p:spPr>
        <p:txBody>
          <a:bodyPr>
            <a:normAutofit fontScale="90000"/>
          </a:bodyPr>
          <a:lstStyle/>
          <a:p>
            <a:r>
              <a:rPr lang="en-US" sz="3600" b="1" dirty="0" smtClean="0"/>
              <a:t>Black children are exposed to several powerful influences that may negatively impact their naturally high IQs:</a:t>
            </a:r>
            <a:r>
              <a:rPr lang="en-US" dirty="0" smtClean="0"/>
              <a:t/>
            </a:r>
            <a:br>
              <a:rPr lang="en-US" dirty="0" smtClean="0"/>
            </a:br>
            <a:endParaRPr lang="en-US" dirty="0"/>
          </a:p>
        </p:txBody>
      </p:sp>
      <p:sp>
        <p:nvSpPr>
          <p:cNvPr id="3" name="Content Placeholder 2"/>
          <p:cNvSpPr>
            <a:spLocks noGrp="1"/>
          </p:cNvSpPr>
          <p:nvPr>
            <p:ph idx="1"/>
          </p:nvPr>
        </p:nvSpPr>
        <p:spPr>
          <a:xfrm>
            <a:off x="2009422" y="1225901"/>
            <a:ext cx="10049404" cy="4333241"/>
          </a:xfrm>
        </p:spPr>
        <p:txBody>
          <a:bodyPr>
            <a:noAutofit/>
          </a:bodyPr>
          <a:lstStyle/>
          <a:p>
            <a:r>
              <a:rPr lang="en-US" sz="2000" dirty="0" err="1" smtClean="0"/>
              <a:t>Mis</a:t>
            </a:r>
            <a:r>
              <a:rPr lang="en-US" sz="2000" dirty="0" smtClean="0"/>
              <a:t>-education due to black and white teachers who have low intellectual expectations of black students’ academic abilities (Woodson, 1933).</a:t>
            </a:r>
          </a:p>
          <a:p>
            <a:pPr marL="0" indent="0">
              <a:buNone/>
            </a:pPr>
            <a:endParaRPr lang="en-US" sz="1800" dirty="0" smtClean="0"/>
          </a:p>
          <a:p>
            <a:r>
              <a:rPr lang="en-US" sz="2000" dirty="0"/>
              <a:t>Black children are constantly remediated by instructors, which limits their exposure to advanced topics and increases their boredom. </a:t>
            </a:r>
            <a:r>
              <a:rPr lang="en-US" sz="2000" dirty="0" smtClean="0"/>
              <a:t>Dr. Denise Davis-Cotton </a:t>
            </a:r>
            <a:r>
              <a:rPr lang="en-US" sz="2000" dirty="0" smtClean="0">
                <a:solidFill>
                  <a:srgbClr val="FF0000"/>
                </a:solidFill>
              </a:rPr>
              <a:t>overcame this hurdle </a:t>
            </a:r>
            <a:r>
              <a:rPr lang="en-US" sz="2000" dirty="0" smtClean="0"/>
              <a:t>by having a strong Advanced Placement program at DSA. (ACT scores at DSA have steadily dropped since her departure).</a:t>
            </a:r>
          </a:p>
          <a:p>
            <a:pPr marL="0" indent="0">
              <a:buNone/>
            </a:pPr>
            <a:endParaRPr lang="en-US" sz="1800" dirty="0" smtClean="0"/>
          </a:p>
          <a:p>
            <a:r>
              <a:rPr lang="en-US" sz="2000" dirty="0" smtClean="0"/>
              <a:t>African American History Month which primarily focuses on slavery, and ignores black peoples’ international and ancient history before slavery. When black historian  Dr. Carter G. Woodson created Negro History Week, his intent was to increase, not narrow, black students’ knowledge of their people’s history.</a:t>
            </a:r>
          </a:p>
          <a:p>
            <a:pPr marL="0" indent="0">
              <a:buNone/>
            </a:pPr>
            <a:endParaRPr lang="en-US" sz="2000" dirty="0"/>
          </a:p>
          <a:p>
            <a:r>
              <a:rPr lang="en-US" sz="2000" dirty="0" smtClean="0"/>
              <a:t>Most students are descended from American slaves, who were forbidden by law to learn how to read or write for multiple generations. Most students do not know the first people on the planet to read and write were called the Sumerians (or the Mesopotamians who lived at Ur), a black people who called themselves “the blackheads”  (Kramer, 1959). </a:t>
            </a:r>
            <a:endParaRPr lang="en-US" sz="2000" dirty="0"/>
          </a:p>
        </p:txBody>
      </p:sp>
      <p:sp>
        <p:nvSpPr>
          <p:cNvPr id="9" name="AutoShape 10" descr="data:image/jpeg;base64,/9j/4AAQSkZJRgABAQAAAQABAAD/2wCEAAkGBxQSEhUUExQUFBQVFBQUFBUUFBQUFBQUFRQXFxQVFBQYHCggGBolHBQUITEhJSkrLi4uFx8zODMsNygtLisBCgoKDg0OGBAQFywcHBwsLCwsLCwsLCwsLCwsLCwsLCwsLCwsLCwsLCwsLCwsLCwsLCwsLCwsLCwsLCwsLCwsLP/AABEIAQsAvQMBIgACEQEDEQH/xAAcAAADAAMBAQEAAAAAAAAAAAACAwQBBQYABwj/xAA8EAACAQIDBQUHAgQFBQAAAAABAgADEQQhMRJBUWFxBQYigZEHEzKhscHwQtFicuHxFVKCkqIjM0NT0v/EABkBAAMBAQEAAAAAAAAAAAAAAAABAgMEBf/EACIRAQEAAgICAgIDAAAAAAAAAAABAhEDEiExBEETMiJhcf/aAAwDAQACEQMRAD8A1VNZUixdNJUiznbh2J7YlAWARJsOUoJDCwwsPZjhUtRHJMBYayoTNp60ICFaFMq09aN2YJWXhE5FMJ4CM2ZjYm8jC0IEPZmVWMVIWCUsLCCR4SGKcS0uxMGnK/dzxpxdRtF7qCUlpSJdY+pbSssDZlBWeVJOj21dMSqmJlKMeiTn02YVZhkjlEyVj0WyQszaM2Ia04aMnZmQspFOZFOVMU7LSnGe7jVWMCSupbTe6mDTlZWDsS5NFam93PbEoKTGzKTooU4WzDUQiIbLQVENZmmsYEgYNmeKxwSYtKJOyRTpKyIt4yRskDZlDCARJNGIwRaxoWczZkCGongIQEchMhYxVnljlEuQgWmNmHUYDWwHOaDtLvbQp5KTUI3JYj/dpGTfgQa+KSmpZ2CqNSTafOe0PaBVNxTRUHEnaPrlOW7U7Yq1zeoxa2g3DygNvoXaPtCorlSRqnM+BfLIk+YEgX2jn/0Lb+cg/SfPtuGiXjJ9Jp+0OmdaL+TD7gS7C99cMxz94n8y3HyJny+nSYHT9vlLqDLoykcxmPlHCfYsFi6dUXpurDkRcdRulOzPj1PGimwKMysOBII9J1PYPfwXCYnTQVQMv9YGnUQEd2ixoWZwzK6hlIKkXBBBBHEER+zHBU5WDsykrE1DKIlhEPHMYpjFaNEmARGNFGRcldUiRyRAjkaZNDgIarMLGgTTGIrKiKx2MWihdt2QA1JOgEpRZ869ona5977tTYILZf5iPEfIEDzl2aTtJ273iasxXIgaDVF/+m56cJzmNrk5X1mcLYD846wnoXueOnT8+sQa4iBeU1qVvT7yciI3lb8sI6lU528pOI2kLwC2mCcwwHoId+JvzH9piiLZ524pu6rG+/FiL+oI/t0lEnxCkDUkcx9DJjGVGPHLhn9Iu9+vzk0Oo7kd6mwlQI5JoMfEuuwT+tfuBr1n2imwYBlIIIBBGhB0In5wUz7X7NqxfAU7tfZaoo4gBjYHyPpaEodGRE1llJEU4lbCNlimWVssQ4i0NpTFkR7LAKzDKNJUAEMCNVIYSVo9sUZUi3ikpS6hTmmM0zyuy6x2EZjoqlj0AvPgvaWLNWq7sc2Yn1n3TvPV2MJWbghnwC8dKRRRb85S6jVyPP7zVBpRQb88jCUPYtszyt9P6yYiHXOfoYu8VNiPpJB93fPd946iQOY3jhzvAH2HX83wjROpFwdRKKVILe/9+HWZOemo3cvvGEVWgP036bxJalM/1m2NIEc7bvzWa9wfzfFQQpvPr/shrg4Wou9axv0ZVt9DPkRXhPoHsixhFerT3PSDeaNb6PF9k+qkRbiFeeYSxEzCJZZSyxbCKFU5WCacNsp4NKs2UqJVhBISRoEyavIJTSilWOQRyjSDvTRL4Ouo1NJvkL/afATP0iUuCDvFp+f+8HZxw+Iq0j+hzbmpzU+hEeysa2Pw5yPUH0iBDotYxEOqLi/D6RFpQcouokYeomXUKW/1HEHW0gRJYQQosYBZUcbIB1At5bpEahBv5gzOHUv4Rru4+XGOXDOMipPKxuOYk3KLmNvkl6hvtDLj+esLErlf1/eWf4NUtu8+EHH4NkTPPSR3m/FV0uvMattPP8+k+geyHCk16tS3hWns35swNv8AjPn5W159r9l3ZbUcHdxY1W94Bv2CoCk9bX85eVZyOrNOBaVRbLGNJyImobSplk1VZpjEZIKhnlaNqUokCOxO4RTMpUySkY9TOeN6pQyhJKhlFMxiKFE+ae13sU3TFKMjalUy0tcox+Y9J9LWBjMItZGp1FDIwKsDpYx7Ox+bAJ4LbOdD3t7unBYoU8zTYhqbHUpexB5g5enGLxHZg2BbXO/leTctFjhbtqNZTRwhIucvvH9m4QE5/wBJv8T2dtqNnLKTny6umnHxWzbnVwZNgqsxJ2VCKWJbWwA1PIRlDCsQCVNiSBcbxkR1GU6Q4RmpLRempVTdWFwRxmxo4OyKgGyinaA1sb3ve1yYryyT2rHhtrWd2uyFWoHbhkOfGbzHKBfLPkIGHNm53lONzM48su13Xbhh1mo01dWRDUYALtintPt7IJvqEUsdM7DeBxmld2ZQ7KNhnKeENa4sb2Ods9Z1bUiVK3yOo3SMdnDLaJIX4V/SOgnROTDXpz5cWe/ZHcjuoK+IvWF0TxbO5iCCA3LPSfYFSwAGgFhOY7i0wFqneHA8tmdWDN8f5TblynW2MbM8FjLTIE0kRaSUinpSsiLeaxnWurU5Kac2TiJelLxrPKNDTMoVoikseizjjppySinJwI+lBO1SxqxIjVMa41/eDsGljaXu6o0N0cfEjcVP23z5Vj8KyO1MjxIX1yBscx6z7QhnKd8exUerSc+H3hKMcrFhbZPXZ2vQcJHJPG2mGWq+Vr4XNtNROj7NxFwLx3fbsinQKLTs1vie1r7VrDQZDnvOU02BrbJmOc3G3FlquzooDpBxjBFuTnutIcNjMonH7VQHZ4i1+Wcxl26h0blgeM2WIoeGc8KeJOjqLaKBf1Me74h1sfBzuCfIQ6Dv/TYUmtkfKZxGQmnwtGovx1C3C9vsJVVxGUnQ7eHZ9x6f/SduNS3oo/czpVM1PdWgFw6WFtpQxvvYjxHp+03Fp6PHNYx5md3laaphXgLMzVkF4otDYxRhs9BJi3WNnrRypsc8pjkkyGUIZg0p4EdTESkfTj0k5YYmEEMLK0co0EKthRUXZbqCMiDuIPGEojklaPbhe8HcwLQrutWo7CmWUG36fFYnfputPnVE3n6AqoGBU6EEHoRYz8/4ukaVV0OqOyH/AEkj7TDkwk9NeLJtMMdJRicaqDxGwkGEq3l1SkrDrOT78u6eQUO1EOYz6m142v2uLABRpvP0sBI6eE2DmqsOYzljvSsbUze2WlpvJhY6cOLC+8kX+Jgm2zrvGfrLcLhzVqIg1dlXpc5n0v6STDp4rkADcBOy7gdn7dV650p+BP5yPEfIH/lImMuUkcnPlMd6u3bhAoAGgAA6DSYjGMVtTveYLamSYgmGDENPMYJhQHaIwkzG1B2p5o4K5tXlNMzXUzLKbTKLsWqY+nI1eVUjGjS2lHJJ0MerS4NHLGLEgxl5Qpt58a9oeD93jaltKirVHmLN81PrPrlR7C5ytrPlHfvtIYiupUWVF2A2987k9OEy5bJF8ftytHElDnpN5g8WGE0DrnMoSuanynNljK6ccri7LDorb42tQAGonJUe2iuRU+UsHaLPoD5zLpY3nLjVWIqW01nUdw8UaLFG0q59GGnyy9JzXZ+Gudo52+s26ppbdJvL0s19OTly7V9HepFbU53s3ts5LVN+Db/ObpawOYNxxE78OXHObjBSDCBiFaEWl7BpeJdp68w0WzBtTwaetAMNk5mm0qQyGkZXTMzaK1aU0XkSNF4zG+7GXxHTlzPKFymM3U1uKmKVPiYL1Mnr94aS6Xc/wjL1M5J2LEkkkneYQWcuXy79Qm3xPeur+hFUc7sftNTi+8GJb/yso/hCr8wLwGSJajf79JlfkZ37Gkt6lVvG7v8AzMTIe26V3W2gB9SROho4ewvIcbh9phlrFhyW5+V4Tdc7UoX6zKYFjkJvqeDzjGW2Qm9zdf42lpdlhczKqFC5sPPkJU6nTUn5c5VgsPsjmZnlnqbqc9YzwdhqIUZaCUUhM7OUNVnJbty0JEZQrshupt9D1EFpi8JlZ5hN9gu11bJ/CeP6T+02gM42VYTGvT0OXA5j+k7eP5d9Zk6m8xeQYbtRH18J56eRll52Y5TLzKBExTGGTAMvRbclSeU06k19NpUjTNouR5pq9YuxbjpyUaCVYutZDz8PrlIV1tOT5OXqJyMWMgzInGT1oa0s7eZ+w+/lMqLfm+OVbD69YtmwRPYeiCTfhMmW9nsvu6gOu0jLytdWHntr/tl8M3k04/2RV8IBnJlwu+bSpnJMVidgCwuxyUc/2m7tt1Eq0gtwQS5tnoFXj1OgHU/5YymkCmnmb3J4mPAnPnn2rhzy3dsEQ54TF5CAuYE8Z6MMAQwJlRGqsRA2ZThMc9P+JeB+x3ROsK1pWOdxu4G9oYxXFx5g6iEWnPo5U3GRE21LEBgDx+R3z1Pj8/5Jq+01y1MyhDJUMcrSmr2La5QcST6f3iaZzvPYl/GvIE/OBhmuBOHn/eovtQzQ1yEQubesqdL2Hr0nPQOiL57t33P2j7TFNbCFIMuHmFBG7M7rjeL+QPlFA69Y+tT2kIG8Wm3D9t+Gb2toUlbCms91sB+pbFyAbAbN+OVycjwmgoISdtviOQ4KvIc5VXqmpsofgpCwAyW+py4k5k7z0tPAS+bkl8ROeV9beRYZNuZ3CCW3DX5DrCRbdeM52QQN5gsYbGLMAxM2npmMhpDPCBThIM7xA0C0BoRMECIAJjsHX2bg9YtpO814s7hluE1qPHoZCjylHnprT4i/vNrhl5b47CfDBqCwY8zCo/AZwcl3amqcGLnyH7x6f9wj+FfqYvBDXr9IurW2HD/pvstyB0PkfqZlfNDaiYM8DMTMyhvhYisbBV1I9BvMxbWJpeAXbN23DU8gOAmmGWpWmOfWU3YCjkIIYtpkvHQnpw6wQhY+LThuHXiY/SQzYAAFhPEzBnoADNMLBbMx1NIwxswDGMYIERMxyiTg+LpHhoUM2hsICcfSGxiBLyYygmIOsqBolMajySm8cGnqqFWq3U2/zW9LSna8I8vwzU7RF1O83m1pZziz97Qvw2S+UALcEHQzCtYQxMTTYfFGj4Xzp/pbevI8pt6bBhcG4M1taxFpAuIbD5i5pnUa7PMco+vb/RtvqmhgpS2eZOpOp/OECliA6gjfY9RyhM8jRjvaCXiy0ysAMTFRrDnCAi0Fzf0gB0kjGNhMqIsm5iJgQjkJ4Rdd935aAYpxnvQNZEajNknmd39Y2jQsb/EeJ0HSPQVFibQqjTyiCcogxaIY5xm1eLaVCcupj6RuQJGryvAm7eU9Lkusaql44WYGbLCaSDGi7DrLsNpOS+krAI9IhTGA5TKgDnOR9o4hFGy2vIXIy3LcXOmVx1FxemoZqlqOWuli2yg2rG9O1i2o2blrm+Z9SJtw4Y27y9QG9gEZlNrYOey9rqwNiVI/SflY66zbi/GTYOmFFvXmZWkz5cpllbDjKiNU2giFMwFj0jqYEFVjIgxUYcYAtxhQHMAwzWkXxEk6fXlCxNSyk8BECqdBmfpHIFgsOQjFrCQmi28x1GiDDUDYbYteIJvlBYXyGgjkpgCIPWtEMY54gxwnG3leANmHMSRZS2Wz1+89DlvjR1RVa7y2lNavxnymypzmyJSpjAYhYyZhhohnOfUD0z+0eZMNB1b7RwKcOcpUsloykSaZghrFiGsQNWZMETN5ICTJ6rx7ySrHA1/aVewtzF/USrA07C51OZknaIyH8wldI5CXfRHs+0bR6LbIecnoDObAaSKYEW0B6wkeIqEva+UrpoBuhoMG8WTHVNJOxjh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6" name="Picture 12" descr="http://www.artsschoolsnetwork.org/wp-content/uploads/2013/08/Dr.-Denise-Davis-Cotton-pic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45" y="2032176"/>
            <a:ext cx="1927377" cy="1673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1713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1600" y="567081"/>
            <a:ext cx="6649156" cy="6172975"/>
          </a:xfrm>
        </p:spPr>
        <p:txBody>
          <a:bodyPr>
            <a:normAutofit fontScale="70000" lnSpcReduction="20000"/>
          </a:bodyPr>
          <a:lstStyle/>
          <a:p>
            <a:r>
              <a:rPr lang="en-US" sz="3100" dirty="0" smtClean="0"/>
              <a:t>“</a:t>
            </a:r>
            <a:r>
              <a:rPr lang="en-US" sz="3400" b="1" dirty="0" smtClean="0"/>
              <a:t>Europe</a:t>
            </a:r>
            <a:r>
              <a:rPr lang="en-US" sz="3400" dirty="0" smtClean="0"/>
              <a:t>, which received from </a:t>
            </a:r>
            <a:r>
              <a:rPr lang="en-US" sz="3400" b="1" dirty="0" smtClean="0"/>
              <a:t>ancient Egypt </a:t>
            </a:r>
            <a:r>
              <a:rPr lang="en-US" sz="3400" dirty="0" smtClean="0"/>
              <a:t>the elements of the arts and sciences, is yet further in her debt for the inestimable benefit of </a:t>
            </a:r>
            <a:r>
              <a:rPr lang="en-US" sz="3400" b="1" dirty="0" smtClean="0"/>
              <a:t>alphabetic writing</a:t>
            </a:r>
            <a:r>
              <a:rPr lang="en-US" sz="3400" dirty="0" smtClean="0"/>
              <a:t>” stated Jean Francois Champollion (p. 169, 1966), the Frenchman who translated the Rosetta Stone.</a:t>
            </a:r>
          </a:p>
          <a:p>
            <a:pPr marL="0" indent="0">
              <a:buNone/>
            </a:pPr>
            <a:endParaRPr lang="en-US" sz="3400" dirty="0"/>
          </a:p>
          <a:p>
            <a:r>
              <a:rPr lang="en-US" sz="3400" dirty="0" smtClean="0"/>
              <a:t>Black students </a:t>
            </a:r>
            <a:r>
              <a:rPr lang="en-US" sz="3400" b="1" dirty="0" smtClean="0">
                <a:solidFill>
                  <a:srgbClr val="FF0000"/>
                </a:solidFill>
              </a:rPr>
              <a:t>still</a:t>
            </a:r>
            <a:r>
              <a:rPr lang="en-US" sz="3400" dirty="0" smtClean="0"/>
              <a:t> </a:t>
            </a:r>
            <a:r>
              <a:rPr lang="en-US" sz="3400" dirty="0"/>
              <a:t>do not realize that black people invented math, science, and </a:t>
            </a:r>
            <a:r>
              <a:rPr lang="en-US" sz="3400" dirty="0" smtClean="0"/>
              <a:t>literacy</a:t>
            </a:r>
            <a:r>
              <a:rPr lang="en-US" sz="3400" dirty="0"/>
              <a:t> </a:t>
            </a:r>
            <a:r>
              <a:rPr lang="en-US" sz="3400" dirty="0" smtClean="0"/>
              <a:t>(James, 1954).</a:t>
            </a:r>
          </a:p>
          <a:p>
            <a:endParaRPr lang="en-US" sz="3400" dirty="0" smtClean="0"/>
          </a:p>
          <a:p>
            <a:r>
              <a:rPr lang="en-US" sz="3400" dirty="0" smtClean="0"/>
              <a:t>They also don’t know that most of the Egyptians’ ideas (specifically </a:t>
            </a:r>
            <a:r>
              <a:rPr lang="en-US" sz="3400" b="1" dirty="0" smtClean="0">
                <a:solidFill>
                  <a:srgbClr val="FF0000"/>
                </a:solidFill>
              </a:rPr>
              <a:t>writing</a:t>
            </a:r>
            <a:r>
              <a:rPr lang="en-US" sz="3400" dirty="0" smtClean="0"/>
              <a:t>)</a:t>
            </a:r>
            <a:r>
              <a:rPr lang="en-US" sz="3400" dirty="0"/>
              <a:t> </a:t>
            </a:r>
            <a:r>
              <a:rPr lang="en-US" sz="3400" dirty="0" smtClean="0"/>
              <a:t>came from black people inside and near ancient Africa (Finch, 1994).</a:t>
            </a:r>
          </a:p>
          <a:p>
            <a:endParaRPr lang="en-US" sz="3400" dirty="0" smtClean="0"/>
          </a:p>
          <a:p>
            <a:r>
              <a:rPr lang="en-US" sz="3400" b="1" dirty="0" smtClean="0">
                <a:solidFill>
                  <a:srgbClr val="FF0000"/>
                </a:solidFill>
              </a:rPr>
              <a:t>Black students’ lack of knowledge of their ancestors’ creation of literacy may cause them to </a:t>
            </a:r>
            <a:r>
              <a:rPr lang="en-US" sz="3400" b="1" dirty="0" err="1" smtClean="0">
                <a:solidFill>
                  <a:srgbClr val="FF0000"/>
                </a:solidFill>
              </a:rPr>
              <a:t>disidentify</a:t>
            </a:r>
            <a:r>
              <a:rPr lang="en-US" sz="3400" b="1" dirty="0" smtClean="0">
                <a:solidFill>
                  <a:srgbClr val="FF0000"/>
                </a:solidFill>
              </a:rPr>
              <a:t> or disengage from reading and writing activities.</a:t>
            </a:r>
            <a:endParaRPr lang="en-US" sz="3400" b="1" dirty="0">
              <a:solidFill>
                <a:srgbClr val="FF0000"/>
              </a:solidFill>
            </a:endParaRPr>
          </a:p>
          <a:p>
            <a:endParaRPr lang="en-US" b="1" dirty="0"/>
          </a:p>
        </p:txBody>
      </p:sp>
      <p:pic>
        <p:nvPicPr>
          <p:cNvPr id="4" name="Picture 2" descr="https://encrypted-tbn3.gstatic.com/images?q=tbn:ANd9GcRFA2Fi3T0OBGfKCM1O4VWyT98w63bpi481GXMGfLv6C9JO5ZeWB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1805"/>
            <a:ext cx="4820356" cy="642714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279099" y="6412089"/>
            <a:ext cx="2262158"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Black Egyptian Scribe</a:t>
            </a:r>
            <a:endParaRPr lang="en-US" dirty="0">
              <a:latin typeface="Times New Roman" panose="02020603050405020304" pitchFamily="18" charset="0"/>
              <a:cs typeface="Times New Roman" panose="02020603050405020304" pitchFamily="18" charset="0"/>
            </a:endParaRPr>
          </a:p>
        </p:txBody>
      </p:sp>
      <p:sp>
        <p:nvSpPr>
          <p:cNvPr id="2" name="Rectangle 1"/>
          <p:cNvSpPr/>
          <p:nvPr/>
        </p:nvSpPr>
        <p:spPr>
          <a:xfrm>
            <a:off x="4786489" y="0"/>
            <a:ext cx="7405511" cy="584775"/>
          </a:xfrm>
          <a:prstGeom prst="rect">
            <a:avLst/>
          </a:prstGeom>
        </p:spPr>
        <p:txBody>
          <a:bodyPr wrap="square">
            <a:spAutoFit/>
          </a:bodyPr>
          <a:lstStyle/>
          <a:p>
            <a:pPr algn="ctr"/>
            <a:r>
              <a:rPr lang="en-US" sz="3200" b="1" dirty="0"/>
              <a:t>Europe’s </a:t>
            </a:r>
            <a:r>
              <a:rPr lang="en-US" sz="3200" b="1" dirty="0" smtClean="0"/>
              <a:t>Intellectual Debt </a:t>
            </a:r>
            <a:r>
              <a:rPr lang="en-US" sz="3200" b="1" dirty="0"/>
              <a:t>to African Egypt</a:t>
            </a:r>
          </a:p>
        </p:txBody>
      </p:sp>
      <p:sp>
        <p:nvSpPr>
          <p:cNvPr id="6" name="AutoShape 2" descr="Image: Leon Cogniet - Portrait of Jean-Francois Champollion (1790-1832)"/>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Image: Leon Cogniet - Portrait of Jean-Francois Champollion (1790-1832)"/>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Image: Leon Cogniet - Portrait of Jean-Francois Champollion (1790-1832)"/>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8" descr="http://www.art-prints-on-demand.com/kunst/leon_cogniet/portrait_of_jean.jpg"/>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075030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I teach black students how to write essays, I teach them:</a:t>
            </a:r>
            <a:endParaRPr lang="en-US" dirty="0"/>
          </a:p>
        </p:txBody>
      </p:sp>
      <p:sp>
        <p:nvSpPr>
          <p:cNvPr id="3" name="Content Placeholder 2"/>
          <p:cNvSpPr>
            <a:spLocks noGrp="1"/>
          </p:cNvSpPr>
          <p:nvPr>
            <p:ph idx="1"/>
          </p:nvPr>
        </p:nvSpPr>
        <p:spPr>
          <a:xfrm>
            <a:off x="594078" y="4041240"/>
            <a:ext cx="11003844" cy="2807231"/>
          </a:xfrm>
        </p:spPr>
        <p:txBody>
          <a:bodyPr/>
          <a:lstStyle/>
          <a:p>
            <a:r>
              <a:rPr lang="en-US" dirty="0" smtClean="0"/>
              <a:t>Writing is part of their intellectual heritage. </a:t>
            </a:r>
          </a:p>
          <a:p>
            <a:r>
              <a:rPr lang="en-US" dirty="0" smtClean="0"/>
              <a:t>The letters in the alphabet we use today were invented by an ancient black people called the Canaanites.</a:t>
            </a:r>
          </a:p>
          <a:p>
            <a:r>
              <a:rPr lang="en-US" dirty="0" smtClean="0"/>
              <a:t>Reading was invented by black people a very long time ago</a:t>
            </a:r>
          </a:p>
          <a:p>
            <a:r>
              <a:rPr lang="en-US" dirty="0" smtClean="0"/>
              <a:t>Since reading and writing are part of their heritage, there is no reason why they can’t learn to write essays!</a:t>
            </a:r>
          </a:p>
        </p:txBody>
      </p:sp>
      <p:pic>
        <p:nvPicPr>
          <p:cNvPr id="2050" name="Picture 2" descr="https://encrypted-tbn2.gstatic.com/images?q=tbn:ANd9GcQxqygDuN0NDTyqoqkqPoXMAULwk5DwnteprzItAOQxKUYZsYAf6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07279"/>
            <a:ext cx="3734089" cy="2091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526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2647"/>
            <a:ext cx="10744200" cy="673454"/>
          </a:xfrm>
        </p:spPr>
        <p:txBody>
          <a:bodyPr>
            <a:normAutofit fontScale="90000"/>
          </a:bodyPr>
          <a:lstStyle/>
          <a:p>
            <a:pPr algn="ctr"/>
            <a:r>
              <a:rPr lang="en-US" dirty="0" smtClean="0"/>
              <a:t>Skeletons: The Tools I Use to Teach Essays</a:t>
            </a:r>
            <a:endParaRPr lang="en-US" dirty="0"/>
          </a:p>
        </p:txBody>
      </p:sp>
      <p:sp>
        <p:nvSpPr>
          <p:cNvPr id="3" name="Content Placeholder 2"/>
          <p:cNvSpPr>
            <a:spLocks noGrp="1"/>
          </p:cNvSpPr>
          <p:nvPr>
            <p:ph idx="1"/>
          </p:nvPr>
        </p:nvSpPr>
        <p:spPr>
          <a:xfrm>
            <a:off x="191911" y="3522837"/>
            <a:ext cx="11161889" cy="3335163"/>
          </a:xfrm>
        </p:spPr>
        <p:txBody>
          <a:bodyPr>
            <a:normAutofit/>
          </a:bodyPr>
          <a:lstStyle/>
          <a:p>
            <a:r>
              <a:rPr lang="en-US" sz="2000" dirty="0" smtClean="0"/>
              <a:t>A skeleton is the essay outline I created during the ‘90s when I was teaching adult education in Ferndale. The GED administration had begun to require candidates to write essays. Since the average adult education student reads at the fourth grade level, there was a challenge.</a:t>
            </a:r>
          </a:p>
          <a:p>
            <a:r>
              <a:rPr lang="en-US" sz="2000" dirty="0" smtClean="0"/>
              <a:t>I have invented a variety of skeletons, but the most useful are the basic essay skeleton and the ACT essay skeleton.</a:t>
            </a:r>
          </a:p>
          <a:p>
            <a:r>
              <a:rPr lang="en-US" sz="2000" dirty="0" smtClean="0"/>
              <a:t>My method is to have students write so many essays using skeletons that the structure becomes embedded in their minds. After writing about nine essays, students have mastered the basic essay and ACT essay structure.</a:t>
            </a:r>
          </a:p>
          <a:p>
            <a:r>
              <a:rPr lang="en-US" sz="2000" dirty="0" smtClean="0"/>
              <a:t>You have my permission to duplicate my copyrighted skeleton for educational purposes. However, if you publish it or use it for any other circumstances, you will be meeting my brother Duane, the attorney.</a:t>
            </a:r>
          </a:p>
          <a:p>
            <a:pPr marL="0" indent="0">
              <a:buNone/>
            </a:pPr>
            <a:endParaRPr lang="en-US" sz="2000" dirty="0" smtClean="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09194" y="770339"/>
            <a:ext cx="1776034" cy="2297991"/>
          </a:xfrm>
          <a:prstGeom prst="rect">
            <a:avLst/>
          </a:prstGeom>
        </p:spPr>
      </p:pic>
      <p:pic>
        <p:nvPicPr>
          <p:cNvPr id="5122" name="Picture 2" descr="https://encrypted-tbn0.gstatic.com/images?q=tbn:ANd9GcS5LawJjNvzjm_4dZDBwaoWrWjRRZR-jDKDcnZTF0jH3XNMPs3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4819" y="960527"/>
            <a:ext cx="3727024" cy="189309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196189" y="2873124"/>
            <a:ext cx="3531736" cy="369332"/>
          </a:xfrm>
          <a:prstGeom prst="rect">
            <a:avLst/>
          </a:prstGeom>
          <a:noFill/>
        </p:spPr>
        <p:txBody>
          <a:bodyPr wrap="none" rtlCol="0">
            <a:spAutoFit/>
          </a:bodyPr>
          <a:lstStyle/>
          <a:p>
            <a:r>
              <a:rPr lang="en-US" dirty="0" smtClean="0"/>
              <a:t>Duane Johnson, but not my brother</a:t>
            </a:r>
            <a:endParaRPr lang="en-US" dirty="0"/>
          </a:p>
        </p:txBody>
      </p:sp>
      <p:sp>
        <p:nvSpPr>
          <p:cNvPr id="6" name="TextBox 5"/>
          <p:cNvSpPr txBox="1"/>
          <p:nvPr/>
        </p:nvSpPr>
        <p:spPr>
          <a:xfrm>
            <a:off x="3126503" y="3057790"/>
            <a:ext cx="1576137" cy="369332"/>
          </a:xfrm>
          <a:prstGeom prst="rect">
            <a:avLst/>
          </a:prstGeom>
          <a:noFill/>
        </p:spPr>
        <p:txBody>
          <a:bodyPr wrap="none" rtlCol="0">
            <a:spAutoFit/>
          </a:bodyPr>
          <a:lstStyle/>
          <a:p>
            <a:r>
              <a:rPr lang="en-US" dirty="0" smtClean="0"/>
              <a:t>Debra Johnson</a:t>
            </a:r>
            <a:endParaRPr lang="en-US" dirty="0"/>
          </a:p>
        </p:txBody>
      </p:sp>
    </p:spTree>
    <p:extLst>
      <p:ext uri="{BB962C8B-B14F-4D97-AF65-F5344CB8AC3E}">
        <p14:creationId xmlns:p14="http://schemas.microsoft.com/office/powerpoint/2010/main" val="2903365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89" y="0"/>
            <a:ext cx="10950222" cy="575733"/>
          </a:xfrm>
        </p:spPr>
        <p:txBody>
          <a:bodyPr>
            <a:normAutofit fontScale="90000"/>
          </a:bodyPr>
          <a:lstStyle/>
          <a:p>
            <a:pPr algn="ctr"/>
            <a:r>
              <a:rPr lang="en-US" dirty="0" smtClean="0"/>
              <a:t>The Philosophy behind the Skeletons</a:t>
            </a:r>
            <a:endParaRPr lang="en-US" dirty="0"/>
          </a:p>
        </p:txBody>
      </p:sp>
      <p:sp>
        <p:nvSpPr>
          <p:cNvPr id="3" name="Content Placeholder 2"/>
          <p:cNvSpPr>
            <a:spLocks noGrp="1"/>
          </p:cNvSpPr>
          <p:nvPr>
            <p:ph idx="1"/>
          </p:nvPr>
        </p:nvSpPr>
        <p:spPr>
          <a:xfrm>
            <a:off x="0" y="3565806"/>
            <a:ext cx="12192000" cy="3184950"/>
          </a:xfrm>
        </p:spPr>
        <p:txBody>
          <a:bodyPr>
            <a:normAutofit fontScale="85000" lnSpcReduction="10000"/>
          </a:bodyPr>
          <a:lstStyle/>
          <a:p>
            <a:pPr marL="0" indent="0">
              <a:buNone/>
            </a:pPr>
            <a:r>
              <a:rPr lang="en-US" dirty="0" smtClean="0"/>
              <a:t>The purpose of the skeletons is:</a:t>
            </a:r>
          </a:p>
          <a:p>
            <a:r>
              <a:rPr lang="en-US" dirty="0" smtClean="0"/>
              <a:t>To prepare the students for their freshman composition class in college.  The basic essay skeleton can be used for the SAT, the AP English tests, and most essay contests. It is not designed to teach to any test—it is designed to teach beyond standardized tests.</a:t>
            </a:r>
          </a:p>
          <a:p>
            <a:r>
              <a:rPr lang="en-US" dirty="0" smtClean="0"/>
              <a:t>To prepare for the ACT. The ACT essay skeleton is the basic essay skeleton plus one paragraph that contains an opposing viewpoint. It is designed exclusively for the ACT, and my students have received the score of 12, which is the highest possible writing score.</a:t>
            </a:r>
          </a:p>
          <a:p>
            <a:r>
              <a:rPr lang="en-US" dirty="0" smtClean="0"/>
              <a:t>To prepare the students for writing research papers. I tell students that the research paper is the basic essay stretched out.</a:t>
            </a:r>
            <a:endParaRPr lang="en-US" dirty="0"/>
          </a:p>
        </p:txBody>
      </p:sp>
      <p:pic>
        <p:nvPicPr>
          <p:cNvPr id="4098" name="Picture 2" descr="http://healthyblackmen.org/wp-content/uploads/2013/08/Black-Male-Studen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75" y="575733"/>
            <a:ext cx="428625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56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022" y="0"/>
            <a:ext cx="10995378" cy="778934"/>
          </a:xfrm>
        </p:spPr>
        <p:txBody>
          <a:bodyPr>
            <a:normAutofit fontScale="90000"/>
          </a:bodyPr>
          <a:lstStyle/>
          <a:p>
            <a:pPr algn="ctr"/>
            <a:r>
              <a:rPr lang="en-US" dirty="0" smtClean="0"/>
              <a:t>How I Teach Students to Use the Basic Essay Skeleton</a:t>
            </a:r>
            <a:endParaRPr lang="en-US" dirty="0"/>
          </a:p>
        </p:txBody>
      </p:sp>
      <p:sp>
        <p:nvSpPr>
          <p:cNvPr id="3" name="Content Placeholder 2"/>
          <p:cNvSpPr>
            <a:spLocks noGrp="1"/>
          </p:cNvSpPr>
          <p:nvPr>
            <p:ph idx="1"/>
          </p:nvPr>
        </p:nvSpPr>
        <p:spPr>
          <a:xfrm>
            <a:off x="826911" y="3163359"/>
            <a:ext cx="10515600" cy="3694641"/>
          </a:xfrm>
        </p:spPr>
        <p:txBody>
          <a:bodyPr/>
          <a:lstStyle/>
          <a:p>
            <a:r>
              <a:rPr lang="en-US" dirty="0" smtClean="0"/>
              <a:t>I have created a series of videos that demonstrate how I use the basic essay skeleton to teach a class how to write the five paragraph essay.</a:t>
            </a:r>
          </a:p>
          <a:p>
            <a:r>
              <a:rPr lang="en-US" dirty="0" smtClean="0"/>
              <a:t>These videos were filmed over two days in November 2008 after the presidential election. The filming occurred at Southeastern High School in Detroit with a second hour tenth grade English class.</a:t>
            </a:r>
          </a:p>
          <a:p>
            <a:r>
              <a:rPr lang="en-US" dirty="0" smtClean="0"/>
              <a:t>They  are available at </a:t>
            </a:r>
            <a:r>
              <a:rPr lang="en-US" dirty="0" smtClean="0">
                <a:hlinkClick r:id="rId2"/>
              </a:rPr>
              <a:t>www.teachertube.com</a:t>
            </a:r>
            <a:r>
              <a:rPr lang="en-US" dirty="0" smtClean="0"/>
              <a:t>. Type the term </a:t>
            </a:r>
            <a:r>
              <a:rPr lang="en-US" dirty="0" err="1" smtClean="0"/>
              <a:t>djohnsonish</a:t>
            </a:r>
            <a:r>
              <a:rPr lang="en-US" dirty="0" smtClean="0"/>
              <a:t> into the search engine. The six videos of five to 20 minutes correspond to sections of the basic essay skeleton.</a:t>
            </a:r>
            <a:endParaRPr lang="en-US" dirty="0"/>
          </a:p>
        </p:txBody>
      </p:sp>
      <p:pic>
        <p:nvPicPr>
          <p:cNvPr id="3074" name="Picture 2" descr="Opinion: Letter from a poor black kid: Baratunde Thurston responds to Forbes' Gene Mark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9664" y="778934"/>
            <a:ext cx="4145492" cy="2331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1397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1185</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Century Gothic</vt:lpstr>
      <vt:lpstr>Times New Roman</vt:lpstr>
      <vt:lpstr>Office Theme</vt:lpstr>
      <vt:lpstr>PowerPoint Presentation</vt:lpstr>
      <vt:lpstr>How You Have Been Misinformed about Black Students</vt:lpstr>
      <vt:lpstr>There is an ACHIEVEMENT GAP between Black students and other students, but it does not begin in school. It begins at birth.</vt:lpstr>
      <vt:lpstr>Black children are exposed to several powerful influences that may negatively impact their naturally high IQs: </vt:lpstr>
      <vt:lpstr>PowerPoint Presentation</vt:lpstr>
      <vt:lpstr>Before I teach black students how to write essays, I teach them:</vt:lpstr>
      <vt:lpstr>Skeletons: The Tools I Use to Teach Essays</vt:lpstr>
      <vt:lpstr>The Philosophy behind the Skeletons</vt:lpstr>
      <vt:lpstr>How I Teach Students to Use the Basic Essay Skeleton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Debra Johnson</dc:creator>
  <cp:lastModifiedBy>Debra Johnson</cp:lastModifiedBy>
  <cp:revision>51</cp:revision>
  <cp:lastPrinted>2014-04-16T09:54:44Z</cp:lastPrinted>
  <dcterms:created xsi:type="dcterms:W3CDTF">2014-03-12T23:21:02Z</dcterms:created>
  <dcterms:modified xsi:type="dcterms:W3CDTF">2014-05-11T14:45:19Z</dcterms:modified>
</cp:coreProperties>
</file>