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59" r:id="rId5"/>
    <p:sldId id="260" r:id="rId6"/>
    <p:sldId id="263" r:id="rId7"/>
    <p:sldId id="264" r:id="rId8"/>
    <p:sldId id="265" r:id="rId9"/>
    <p:sldId id="270" r:id="rId10"/>
    <p:sldId id="271" r:id="rId11"/>
    <p:sldId id="281" r:id="rId12"/>
    <p:sldId id="280"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9" d="100"/>
          <a:sy n="69" d="100"/>
        </p:scale>
        <p:origin x="6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E94A098-2E53-4FD0-B19D-736B1DDB1354}" type="datetimeFigureOut">
              <a:rPr lang="en-US" smtClean="0"/>
              <a:t>7/16/2019</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F06DC0D-5120-4512-86B6-9AECA909CC6A}" type="slidenum">
              <a:rPr lang="en-US" smtClean="0"/>
              <a:t>‹#›</a:t>
            </a:fld>
            <a:endParaRPr lang="en-US"/>
          </a:p>
        </p:txBody>
      </p:sp>
    </p:spTree>
    <p:extLst>
      <p:ext uri="{BB962C8B-B14F-4D97-AF65-F5344CB8AC3E}">
        <p14:creationId xmlns:p14="http://schemas.microsoft.com/office/powerpoint/2010/main" val="40970055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6A474-1011-4229-BED7-4728A2DE57D9}"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273006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6A474-1011-4229-BED7-4728A2DE57D9}"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72099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6A474-1011-4229-BED7-4728A2DE57D9}"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51241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6A474-1011-4229-BED7-4728A2DE57D9}"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158280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E6A474-1011-4229-BED7-4728A2DE57D9}"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203301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E6A474-1011-4229-BED7-4728A2DE57D9}"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254221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E6A474-1011-4229-BED7-4728A2DE57D9}"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116208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E6A474-1011-4229-BED7-4728A2DE57D9}"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238035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6A474-1011-4229-BED7-4728A2DE57D9}"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315681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6A474-1011-4229-BED7-4728A2DE57D9}"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117518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6A474-1011-4229-BED7-4728A2DE57D9}"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C30F9-B17A-46D7-A959-8C7465889256}" type="slidenum">
              <a:rPr lang="en-US" smtClean="0"/>
              <a:t>‹#›</a:t>
            </a:fld>
            <a:endParaRPr lang="en-US"/>
          </a:p>
        </p:txBody>
      </p:sp>
    </p:spTree>
    <p:extLst>
      <p:ext uri="{BB962C8B-B14F-4D97-AF65-F5344CB8AC3E}">
        <p14:creationId xmlns:p14="http://schemas.microsoft.com/office/powerpoint/2010/main" val="13849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6A474-1011-4229-BED7-4728A2DE57D9}" type="datetimeFigureOut">
              <a:rPr lang="en-US" smtClean="0"/>
              <a:t>7/16/2019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C30F9-B17A-46D7-A959-8C7465889256}" type="slidenum">
              <a:rPr lang="en-US" smtClean="0"/>
              <a:t>‹#›</a:t>
            </a:fld>
            <a:endParaRPr lang="en-US"/>
          </a:p>
        </p:txBody>
      </p:sp>
    </p:spTree>
    <p:extLst>
      <p:ext uri="{BB962C8B-B14F-4D97-AF65-F5344CB8AC3E}">
        <p14:creationId xmlns:p14="http://schemas.microsoft.com/office/powerpoint/2010/main" val="415245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4197927"/>
          </a:xfrm>
        </p:spPr>
        <p:txBody>
          <a:bodyPr>
            <a:normAutofit fontScale="90000"/>
          </a:bodyPr>
          <a:lstStyle/>
          <a:p>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Teacher Characteristics </a:t>
            </a: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and </a:t>
            </a: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Effective Implementation of the Accelerated Reader Program,</a:t>
            </a:r>
            <a:br>
              <a:rPr lang="en-US" sz="3100"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as Reported by Teachers of African American Students</a:t>
            </a:r>
            <a:br>
              <a:rPr lang="en-US" sz="3100" dirty="0"/>
            </a:b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dirty="0"/>
            </a:br>
            <a:br>
              <a:rPr lang="en-US" dirty="0"/>
            </a:br>
            <a:endParaRPr lang="en-US" dirty="0"/>
          </a:p>
        </p:txBody>
      </p:sp>
      <p:sp>
        <p:nvSpPr>
          <p:cNvPr id="3" name="Subtitle 2"/>
          <p:cNvSpPr>
            <a:spLocks noGrp="1"/>
          </p:cNvSpPr>
          <p:nvPr>
            <p:ph type="subTitle" idx="1"/>
          </p:nvPr>
        </p:nvSpPr>
        <p:spPr>
          <a:xfrm>
            <a:off x="1" y="5306291"/>
            <a:ext cx="11531600" cy="1425814"/>
          </a:xfrm>
        </p:spPr>
        <p:txBody>
          <a:bodyPr>
            <a:noAutofit/>
          </a:bodyPr>
          <a:lstStyle/>
          <a:p>
            <a:pPr indent="914400">
              <a:lnSpc>
                <a:spcPct val="100000"/>
              </a:lnSpc>
              <a:spcBef>
                <a:spcPts val="0"/>
              </a:spcBef>
            </a:pPr>
            <a:r>
              <a:rPr lang="en-US" sz="2800" b="1" dirty="0">
                <a:latin typeface="Times New Roman" panose="02020603050405020304" pitchFamily="18" charset="0"/>
                <a:cs typeface="Times New Roman" panose="02020603050405020304" pitchFamily="18" charset="0"/>
              </a:rPr>
              <a:t>by Debra Johnson, Ph.D.</a:t>
            </a:r>
          </a:p>
          <a:p>
            <a:pPr indent="914400">
              <a:lnSpc>
                <a:spcPct val="100000"/>
              </a:lnSpc>
              <a:spcBef>
                <a:spcPts val="0"/>
              </a:spcBef>
            </a:pPr>
            <a:r>
              <a:rPr lang="en-US" sz="2800" b="1" dirty="0">
                <a:latin typeface="Times New Roman" panose="02020603050405020304" pitchFamily="18" charset="0"/>
                <a:cs typeface="Times New Roman" panose="02020603050405020304" pitchFamily="18" charset="0"/>
              </a:rPr>
              <a:t>Oakland University</a:t>
            </a:r>
          </a:p>
          <a:p>
            <a:pPr indent="914400">
              <a:lnSpc>
                <a:spcPct val="100000"/>
              </a:lnSpc>
              <a:spcBef>
                <a:spcPts val="0"/>
              </a:spcBef>
            </a:pPr>
            <a:r>
              <a:rPr lang="en-US" sz="2800" b="1" dirty="0">
                <a:latin typeface="Times New Roman" panose="02020603050405020304" pitchFamily="18" charset="0"/>
                <a:cs typeface="Times New Roman" panose="02020603050405020304" pitchFamily="18" charset="0"/>
              </a:rPr>
              <a:t>Reading and Language Arts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p>
        </p:txBody>
      </p:sp>
      <p:pic>
        <p:nvPicPr>
          <p:cNvPr id="1026" name="Picture 2" descr="white-teacher-ensures-black-students-learn-about-African-heritagepng.png (1288×8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935" y="2872084"/>
            <a:ext cx="3654128" cy="243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4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8"/>
            <a:ext cx="12192000" cy="108065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Methods</a:t>
            </a:r>
            <a:br>
              <a:rPr lang="en-US" b="1"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Setting and Participants</a:t>
            </a:r>
          </a:p>
        </p:txBody>
      </p:sp>
      <p:sp>
        <p:nvSpPr>
          <p:cNvPr id="3" name="Content Placeholder 2"/>
          <p:cNvSpPr>
            <a:spLocks noGrp="1"/>
          </p:cNvSpPr>
          <p:nvPr>
            <p:ph idx="1"/>
          </p:nvPr>
        </p:nvSpPr>
        <p:spPr>
          <a:xfrm>
            <a:off x="48491" y="1052945"/>
            <a:ext cx="12095018" cy="5805055"/>
          </a:xfrm>
        </p:spPr>
        <p:txBody>
          <a:bodyPr>
            <a:normAutofit/>
          </a:bodyPr>
          <a:lstStyle/>
          <a:p>
            <a:r>
              <a:rPr lang="en-US" dirty="0">
                <a:latin typeface="Times New Roman" panose="02020603050405020304" pitchFamily="18" charset="0"/>
                <a:cs typeface="Times New Roman" panose="02020603050405020304" pitchFamily="18" charset="0"/>
              </a:rPr>
              <a:t>A midwestern public school district with a population of approximately 50,000</a:t>
            </a:r>
          </a:p>
          <a:p>
            <a:r>
              <a:rPr lang="en-US" dirty="0">
                <a:latin typeface="Times New Roman" panose="02020603050405020304" pitchFamily="18" charset="0"/>
                <a:cs typeface="Times New Roman" panose="02020603050405020304" pitchFamily="18" charset="0"/>
              </a:rPr>
              <a:t>Students number 8,000 and staff numbers 500 in the school district</a:t>
            </a:r>
          </a:p>
          <a:p>
            <a:pPr lvl="1"/>
            <a:r>
              <a:rPr lang="en-US" dirty="0">
                <a:latin typeface="Times New Roman" panose="02020603050405020304" pitchFamily="18" charset="0"/>
                <a:cs typeface="Times New Roman" panose="02020603050405020304" pitchFamily="18" charset="0"/>
              </a:rPr>
              <a:t>Majority African American population of 46% compared to other groups</a:t>
            </a:r>
          </a:p>
          <a:p>
            <a:pPr lvl="1"/>
            <a:r>
              <a:rPr lang="en-US" dirty="0">
                <a:latin typeface="Times New Roman" panose="02020603050405020304" pitchFamily="18" charset="0"/>
                <a:cs typeface="Times New Roman" panose="02020603050405020304" pitchFamily="18" charset="0"/>
              </a:rPr>
              <a:t>African American students comprised 64% of students in district</a:t>
            </a:r>
          </a:p>
          <a:p>
            <a:pPr lvl="1"/>
            <a:r>
              <a:rPr lang="en-US" dirty="0">
                <a:latin typeface="Times New Roman" panose="02020603050405020304" pitchFamily="18" charset="0"/>
                <a:cs typeface="Times New Roman" panose="02020603050405020304" pitchFamily="18" charset="0"/>
              </a:rPr>
              <a:t>Students who receive free lunch comprised 83% of student population</a:t>
            </a:r>
          </a:p>
          <a:p>
            <a:r>
              <a:rPr lang="en-US" dirty="0">
                <a:latin typeface="Times New Roman" panose="02020603050405020304" pitchFamily="18" charset="0"/>
                <a:cs typeface="Times New Roman" panose="02020603050405020304" pitchFamily="18" charset="0"/>
              </a:rPr>
              <a:t>25 English or language arts teacher participants who taught grades kindergarten through sixth grade at three elementary/middle schools voluntarily responded </a:t>
            </a:r>
          </a:p>
          <a:p>
            <a:r>
              <a:rPr lang="en-US" dirty="0">
                <a:latin typeface="Times New Roman" panose="02020603050405020304" pitchFamily="18" charset="0"/>
                <a:cs typeface="Times New Roman" panose="02020603050405020304" pitchFamily="18" charset="0"/>
              </a:rPr>
              <a:t>Most participants were White (71%), 13% were black, 8% Latino/Hispanic, 4% Middle Eastern and 4% Other.</a:t>
            </a:r>
          </a:p>
          <a:p>
            <a:r>
              <a:rPr lang="en-US" dirty="0">
                <a:latin typeface="Times New Roman" panose="02020603050405020304" pitchFamily="18" charset="0"/>
                <a:cs typeface="Times New Roman" panose="02020603050405020304" pitchFamily="18" charset="0"/>
              </a:rPr>
              <a:t>Most participants had masters’ degrees (56%), 32% had bachelors’ degrees, and 12% were educational specialists.</a:t>
            </a:r>
          </a:p>
          <a:p>
            <a:r>
              <a:rPr lang="en-US" dirty="0">
                <a:latin typeface="Times New Roman" panose="02020603050405020304" pitchFamily="18" charset="0"/>
                <a:cs typeface="Times New Roman" panose="02020603050405020304" pitchFamily="18" charset="0"/>
              </a:rPr>
              <a:t>The study instrument was the 42 question internet SurveyMonkey Pro research-based survey designed by me.</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76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301"/>
          </a:xfrm>
        </p:spPr>
        <p:txBody>
          <a:bodyPr>
            <a:normAutofit/>
          </a:bodyPr>
          <a:lstStyle/>
          <a:p>
            <a:pPr algn="ctr"/>
            <a:r>
              <a:rPr lang="en-US" sz="4000" b="1" dirty="0">
                <a:latin typeface="Times New Roman" panose="02020603050405020304" pitchFamily="18" charset="0"/>
                <a:cs typeface="Times New Roman" panose="02020603050405020304" pitchFamily="18" charset="0"/>
              </a:rPr>
              <a:t>Implications of the Study</a:t>
            </a:r>
          </a:p>
        </p:txBody>
      </p:sp>
      <p:sp>
        <p:nvSpPr>
          <p:cNvPr id="3" name="Content Placeholder 2"/>
          <p:cNvSpPr>
            <a:spLocks noGrp="1"/>
          </p:cNvSpPr>
          <p:nvPr>
            <p:ph idx="1"/>
          </p:nvPr>
        </p:nvSpPr>
        <p:spPr>
          <a:xfrm>
            <a:off x="760185" y="1073426"/>
            <a:ext cx="10671629" cy="5420139"/>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Three teacher characteristics, specifically the participants’ educational level, the participants’ total years of teaching experience, and the participants’ years of using AR in the classroom, were positively correlated with four of the elements of the AR program.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same three teacher characteristics, in addition to the years the participants taught the current grade and the number of AR workshops the participants attended, were positively correlated with seven of the teaching approaches the teachers used to increase their students’ reading achievement scores.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results emphasize the important role of the classroom teacher in increasing the reading achievement scores of African American children.</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5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Directions for Further Research</a:t>
            </a:r>
          </a:p>
        </p:txBody>
      </p:sp>
      <p:sp>
        <p:nvSpPr>
          <p:cNvPr id="3" name="Content Placeholder 2"/>
          <p:cNvSpPr>
            <a:spLocks noGrp="1"/>
          </p:cNvSpPr>
          <p:nvPr>
            <p:ph idx="1"/>
          </p:nvPr>
        </p:nvSpPr>
        <p:spPr>
          <a:xfrm>
            <a:off x="838200" y="1128939"/>
            <a:ext cx="10744200" cy="5533117"/>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voice and characteristics of the teachers are missing from the research literature on the AR program. Future research on AR should consider the actions of the teachers instead of ignoring them.</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study found highly educated and more experienced teachers perform differently from their peers. What African American students may need are teachers who are highly educated and experienced, instead of less educated and inexperienced instructors.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participants in this study performed above and beyond the expectations of the AR program to increase their students’ reading achievement scores. The AR program should consider revising the role of the teacher from a monitor to an instructor who manifests the characteristics, elements, and teaching approaches of this study.</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7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1699" r="50262" b="80952"/>
          <a:stretch/>
        </p:blipFill>
        <p:spPr>
          <a:xfrm>
            <a:off x="5375564" y="33985"/>
            <a:ext cx="2189018" cy="2991207"/>
          </a:xfrm>
          <a:prstGeom prst="rect">
            <a:avLst/>
          </a:prstGeom>
        </p:spPr>
      </p:pic>
      <p:sp>
        <p:nvSpPr>
          <p:cNvPr id="15" name="TextBox 14"/>
          <p:cNvSpPr txBox="1"/>
          <p:nvPr/>
        </p:nvSpPr>
        <p:spPr>
          <a:xfrm>
            <a:off x="0" y="33985"/>
            <a:ext cx="12192000"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From Student                   to Teacher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270" t="1414" r="21790" b="62627"/>
          <a:stretch/>
        </p:blipFill>
        <p:spPr>
          <a:xfrm>
            <a:off x="3637255" y="2154236"/>
            <a:ext cx="5665636" cy="4703764"/>
          </a:xfrm>
          <a:prstGeom prst="rect">
            <a:avLst/>
          </a:prstGeom>
        </p:spPr>
      </p:pic>
    </p:spTree>
    <p:extLst>
      <p:ext uri="{BB962C8B-B14F-4D97-AF65-F5344CB8AC3E}">
        <p14:creationId xmlns:p14="http://schemas.microsoft.com/office/powerpoint/2010/main" val="392280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44"/>
            <a:ext cx="12192000" cy="1325563"/>
          </a:xfrm>
        </p:spPr>
        <p:txBody>
          <a:bodyPr>
            <a:normAutofit/>
          </a:bodyPr>
          <a:lstStyle/>
          <a:p>
            <a:pPr algn="ctr"/>
            <a:r>
              <a:rPr lang="en-US" sz="4000" b="1" dirty="0">
                <a:latin typeface="Times New Roman" panose="02020603050405020304" pitchFamily="18" charset="0"/>
                <a:cs typeface="Times New Roman" panose="02020603050405020304" pitchFamily="18" charset="0"/>
              </a:rPr>
              <a:t>AR: An Effective Tool that Raised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My Students’ Reading Scores</a:t>
            </a:r>
          </a:p>
        </p:txBody>
      </p:sp>
      <p:pic>
        <p:nvPicPr>
          <p:cNvPr id="1030" name="Picture 6" descr="accelerated-reader.jpg (1430×7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063" y="1692365"/>
            <a:ext cx="3199183" cy="17003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lus-784945.gif (448×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312" y="2181924"/>
            <a:ext cx="883062" cy="8830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074079-rounded-glossy-black-icon-alphanumeric-equal-sign.png (420×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9763" y="2007098"/>
            <a:ext cx="1608364" cy="1608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884" y="1930957"/>
            <a:ext cx="3643745"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An urban high school and my actions as an English teacher</a:t>
            </a:r>
          </a:p>
        </p:txBody>
      </p:sp>
      <p:sp>
        <p:nvSpPr>
          <p:cNvPr id="7" name="TextBox 6"/>
          <p:cNvSpPr txBox="1"/>
          <p:nvPr/>
        </p:nvSpPr>
        <p:spPr>
          <a:xfrm>
            <a:off x="272287" y="6085894"/>
            <a:ext cx="11587204"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Increase in my students’ reading achievement scores</a:t>
            </a:r>
          </a:p>
        </p:txBody>
      </p:sp>
      <p:pic>
        <p:nvPicPr>
          <p:cNvPr id="15" name="Picture 2" descr="ssempijja-2.png (1117×5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606" y="3566919"/>
            <a:ext cx="4619625" cy="239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8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872" y="1325563"/>
            <a:ext cx="11513127" cy="5513392"/>
          </a:xfrm>
        </p:spPr>
        <p:txBody>
          <a:bodyPr/>
          <a:lstStyle/>
          <a:p>
            <a:r>
              <a:rPr lang="en-US" dirty="0">
                <a:latin typeface="Times New Roman" panose="02020603050405020304" pitchFamily="18" charset="0"/>
                <a:cs typeface="Times New Roman" panose="02020603050405020304" pitchFamily="18" charset="0"/>
              </a:rPr>
              <a:t>What were the characteristics of the teachers who used AR?</a:t>
            </a:r>
          </a:p>
          <a:p>
            <a:r>
              <a:rPr lang="en-US" dirty="0">
                <a:latin typeface="Times New Roman" panose="02020603050405020304" pitchFamily="18" charset="0"/>
                <a:cs typeface="Times New Roman" panose="02020603050405020304" pitchFamily="18" charset="0"/>
              </a:rPr>
              <a:t>Which elements of the AR program did the teachers use?</a:t>
            </a:r>
          </a:p>
          <a:p>
            <a:r>
              <a:rPr lang="en-US" dirty="0">
                <a:latin typeface="Times New Roman" panose="02020603050405020304" pitchFamily="18" charset="0"/>
                <a:cs typeface="Times New Roman" panose="02020603050405020304" pitchFamily="18" charset="0"/>
              </a:rPr>
              <a:t>Which teaching approaches did the teachers use with AR?</a:t>
            </a:r>
          </a:p>
        </p:txBody>
      </p:sp>
      <p:sp>
        <p:nvSpPr>
          <p:cNvPr id="2" name="Title 1"/>
          <p:cNvSpPr>
            <a:spLocks noGrp="1"/>
          </p:cNvSpPr>
          <p:nvPr>
            <p:ph type="title"/>
          </p:nvPr>
        </p:nvSpPr>
        <p:spPr>
          <a:xfrm>
            <a:off x="277091" y="0"/>
            <a:ext cx="10515600" cy="1325563"/>
          </a:xfrm>
        </p:spPr>
        <p:txBody>
          <a:bodyPr/>
          <a:lstStyle/>
          <a:p>
            <a:r>
              <a:rPr lang="en-US" b="1" dirty="0">
                <a:latin typeface="Times New Roman" panose="02020603050405020304" pitchFamily="18" charset="0"/>
                <a:cs typeface="Times New Roman" panose="02020603050405020304" pitchFamily="18" charset="0"/>
              </a:rPr>
              <a:t>I wanted to know more about…</a:t>
            </a:r>
          </a:p>
        </p:txBody>
      </p:sp>
      <p:sp>
        <p:nvSpPr>
          <p:cNvPr id="8" name="Title 1"/>
          <p:cNvSpPr txBox="1">
            <a:spLocks/>
          </p:cNvSpPr>
          <p:nvPr/>
        </p:nvSpPr>
        <p:spPr>
          <a:xfrm>
            <a:off x="277091" y="3800694"/>
            <a:ext cx="5543550" cy="5631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Hypothesis of the Study</a:t>
            </a:r>
          </a:p>
        </p:txBody>
      </p:sp>
      <p:sp>
        <p:nvSpPr>
          <p:cNvPr id="9" name="Content Placeholder 2"/>
          <p:cNvSpPr txBox="1">
            <a:spLocks/>
          </p:cNvSpPr>
          <p:nvPr/>
        </p:nvSpPr>
        <p:spPr>
          <a:xfrm>
            <a:off x="678872" y="4829422"/>
            <a:ext cx="11263746" cy="236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1"/>
                </a:solidFill>
                <a:latin typeface="Times New Roman" panose="02020603050405020304" pitchFamily="18" charset="0"/>
                <a:cs typeface="Times New Roman" panose="02020603050405020304" pitchFamily="18" charset="0"/>
              </a:rPr>
              <a:t>The six teacher characteristics will have statistically significant relationships with eight elements of the AR program and with ten teaching approaches teachers may have used to increase the reading achievement of their African American students.</a:t>
            </a:r>
          </a:p>
        </p:txBody>
      </p:sp>
    </p:spTree>
    <p:extLst>
      <p:ext uri="{BB962C8B-B14F-4D97-AF65-F5344CB8AC3E}">
        <p14:creationId xmlns:p14="http://schemas.microsoft.com/office/powerpoint/2010/main" val="195086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b="1" dirty="0">
                <a:latin typeface="Times New Roman" panose="02020603050405020304" pitchFamily="18" charset="0"/>
                <a:cs typeface="Times New Roman" panose="02020603050405020304" pitchFamily="18" charset="0"/>
              </a:rPr>
              <a:t>Purpose of the Study and Research Questions</a:t>
            </a:r>
          </a:p>
        </p:txBody>
      </p:sp>
      <p:sp>
        <p:nvSpPr>
          <p:cNvPr id="3" name="Content Placeholder 2"/>
          <p:cNvSpPr>
            <a:spLocks noGrp="1"/>
          </p:cNvSpPr>
          <p:nvPr>
            <p:ph idx="1"/>
          </p:nvPr>
        </p:nvSpPr>
        <p:spPr>
          <a:xfrm>
            <a:off x="-185530" y="944010"/>
            <a:ext cx="12191999" cy="5715208"/>
          </a:xfrm>
        </p:spPr>
        <p:txBody>
          <a:bodyPr>
            <a:normAutofit/>
          </a:bodyPr>
          <a:lstStyle/>
          <a:p>
            <a:pPr marL="457200" lvl="1" indent="0">
              <a:buNone/>
            </a:pPr>
            <a:r>
              <a:rPr lang="en-US" dirty="0">
                <a:latin typeface="Times New Roman" panose="02020603050405020304" pitchFamily="18" charset="0"/>
                <a:cs typeface="Times New Roman" panose="02020603050405020304" pitchFamily="18" charset="0"/>
              </a:rPr>
              <a:t>African American children have amazing potential, but their reading achievement scores do not reflect their potential (</a:t>
            </a:r>
            <a:r>
              <a:rPr lang="en-US" dirty="0" err="1">
                <a:latin typeface="Times New Roman" panose="02020603050405020304" pitchFamily="18" charset="0"/>
                <a:cs typeface="Times New Roman" panose="02020603050405020304" pitchFamily="18" charset="0"/>
              </a:rPr>
              <a:t>Delpit</a:t>
            </a:r>
            <a:r>
              <a:rPr lang="en-US" dirty="0">
                <a:latin typeface="Times New Roman" panose="02020603050405020304" pitchFamily="18" charset="0"/>
                <a:cs typeface="Times New Roman" panose="02020603050405020304" pitchFamily="18" charset="0"/>
              </a:rPr>
              <a:t>, 2012). </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RQ1:  Do six teacher characteristics have statistically significant relationships to the teachers’ use of eight elements of the AR program that may increase African American students’ reading scores?</a:t>
            </a: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RQ2:  Do six teacher characteristics have statistically significant relationships to the teachers’ use of ten teaching approaches that may increase African American students’ reading scores?</a:t>
            </a:r>
            <a:r>
              <a:rPr lang="en-US" sz="12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2" descr="black-male-teacher.jpg (600×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735" y="1971304"/>
            <a:ext cx="3802530" cy="215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440"/>
            <a:ext cx="12192000" cy="751816"/>
          </a:xfrm>
        </p:spPr>
        <p:txBody>
          <a:bodyPr>
            <a:normAutofit/>
          </a:bodyPr>
          <a:lstStyle/>
          <a:p>
            <a:pPr algn="ctr"/>
            <a:r>
              <a:rPr lang="en-US" sz="4000" b="1" dirty="0">
                <a:latin typeface="Times New Roman" panose="02020603050405020304" pitchFamily="18" charset="0"/>
                <a:cs typeface="Times New Roman" panose="02020603050405020304" pitchFamily="18" charset="0"/>
              </a:rPr>
              <a:t>Definition of Terms</a:t>
            </a:r>
          </a:p>
        </p:txBody>
      </p:sp>
      <p:sp>
        <p:nvSpPr>
          <p:cNvPr id="5" name="TextBox 4"/>
          <p:cNvSpPr txBox="1"/>
          <p:nvPr/>
        </p:nvSpPr>
        <p:spPr>
          <a:xfrm flipH="1">
            <a:off x="0" y="1025236"/>
            <a:ext cx="12192000" cy="923330"/>
          </a:xfrm>
          <a:prstGeom prst="rect">
            <a:avLst/>
          </a:prstGeom>
          <a:noFill/>
          <a:ln w="38100">
            <a:noFill/>
          </a:ln>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Six Teacher Characteristics</a:t>
            </a:r>
          </a:p>
        </p:txBody>
      </p:sp>
      <p:sp>
        <p:nvSpPr>
          <p:cNvPr id="6" name="Content Placeholder 5">
            <a:extLst>
              <a:ext uri="{FF2B5EF4-FFF2-40B4-BE49-F238E27FC236}">
                <a16:creationId xmlns:a16="http://schemas.microsoft.com/office/drawing/2014/main" id="{3DE36503-D4D7-4B20-B68B-7E796F21A034}"/>
              </a:ext>
            </a:extLst>
          </p:cNvPr>
          <p:cNvSpPr>
            <a:spLocks noGrp="1"/>
          </p:cNvSpPr>
          <p:nvPr>
            <p:ph idx="1"/>
          </p:nvPr>
        </p:nvSpPr>
        <p:spPr>
          <a:xfrm>
            <a:off x="838200" y="2266290"/>
            <a:ext cx="10515600" cy="3566474"/>
          </a:xfrm>
        </p:spPr>
        <p:txBody>
          <a:bodyPr/>
          <a:lstStyle/>
          <a:p>
            <a:r>
              <a:rPr lang="en-US" dirty="0">
                <a:latin typeface="Times New Roman" panose="02020603050405020304" pitchFamily="18" charset="0"/>
                <a:cs typeface="Times New Roman" panose="02020603050405020304" pitchFamily="18" charset="0"/>
              </a:rPr>
              <a:t>Participant’s highest level of educational attainment</a:t>
            </a:r>
          </a:p>
          <a:p>
            <a:r>
              <a:rPr lang="en-US" dirty="0">
                <a:latin typeface="Times New Roman" panose="02020603050405020304" pitchFamily="18" charset="0"/>
                <a:cs typeface="Times New Roman" panose="02020603050405020304" pitchFamily="18" charset="0"/>
              </a:rPr>
              <a:t>Years of teaching experience</a:t>
            </a:r>
          </a:p>
          <a:p>
            <a:r>
              <a:rPr lang="en-US" dirty="0">
                <a:latin typeface="Times New Roman" panose="02020603050405020304" pitchFamily="18" charset="0"/>
                <a:cs typeface="Times New Roman" panose="02020603050405020304" pitchFamily="18" charset="0"/>
              </a:rPr>
              <a:t>Years of teaching experience at current grade level</a:t>
            </a:r>
          </a:p>
          <a:p>
            <a:r>
              <a:rPr lang="en-US" dirty="0">
                <a:latin typeface="Times New Roman" panose="02020603050405020304" pitchFamily="18" charset="0"/>
                <a:cs typeface="Times New Roman" panose="02020603050405020304" pitchFamily="18" charset="0"/>
              </a:rPr>
              <a:t>Number of AR workshops attended</a:t>
            </a:r>
          </a:p>
          <a:p>
            <a:r>
              <a:rPr lang="en-US" dirty="0">
                <a:latin typeface="Times New Roman" panose="02020603050405020304" pitchFamily="18" charset="0"/>
                <a:cs typeface="Times New Roman" panose="02020603050405020304" pitchFamily="18" charset="0"/>
              </a:rPr>
              <a:t>Years of experience using AR</a:t>
            </a:r>
          </a:p>
          <a:p>
            <a:r>
              <a:rPr lang="en-US" dirty="0">
                <a:latin typeface="Times New Roman" panose="02020603050405020304" pitchFamily="18" charset="0"/>
                <a:cs typeface="Times New Roman" panose="02020603050405020304" pitchFamily="18" charset="0"/>
              </a:rPr>
              <a:t> Current grade level of students</a:t>
            </a:r>
          </a:p>
        </p:txBody>
      </p:sp>
    </p:spTree>
    <p:extLst>
      <p:ext uri="{BB962C8B-B14F-4D97-AF65-F5344CB8AC3E}">
        <p14:creationId xmlns:p14="http://schemas.microsoft.com/office/powerpoint/2010/main" val="194361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48145"/>
          </a:xfrm>
        </p:spPr>
        <p:txBody>
          <a:bodyPr>
            <a:normAutofit/>
          </a:bodyPr>
          <a:lstStyle/>
          <a:p>
            <a:pPr algn="ctr"/>
            <a:r>
              <a:rPr lang="en-US" sz="4000" b="1" dirty="0">
                <a:latin typeface="Times New Roman" panose="02020603050405020304" pitchFamily="18" charset="0"/>
                <a:cs typeface="Times New Roman" panose="02020603050405020304" pitchFamily="18" charset="0"/>
              </a:rPr>
              <a:t>Definition of Terms</a:t>
            </a:r>
          </a:p>
        </p:txBody>
      </p:sp>
      <p:sp>
        <p:nvSpPr>
          <p:cNvPr id="4" name="TextBox 3"/>
          <p:cNvSpPr txBox="1"/>
          <p:nvPr/>
        </p:nvSpPr>
        <p:spPr>
          <a:xfrm>
            <a:off x="0" y="471053"/>
            <a:ext cx="12192000" cy="923330"/>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Eight Elements of the AR Program</a:t>
            </a:r>
          </a:p>
        </p:txBody>
      </p:sp>
      <p:sp>
        <p:nvSpPr>
          <p:cNvPr id="7" name="Rectangle 6"/>
          <p:cNvSpPr/>
          <p:nvPr/>
        </p:nvSpPr>
        <p:spPr>
          <a:xfrm>
            <a:off x="0" y="6232455"/>
            <a:ext cx="121920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*STAR  is the Standardized Test for Assessment of Reading, a vocabulary test that immediately identifies a student’s reading grade level.</a:t>
            </a:r>
          </a:p>
        </p:txBody>
      </p:sp>
      <p:sp>
        <p:nvSpPr>
          <p:cNvPr id="3" name="Content Placeholder 2">
            <a:extLst>
              <a:ext uri="{FF2B5EF4-FFF2-40B4-BE49-F238E27FC236}">
                <a16:creationId xmlns:a16="http://schemas.microsoft.com/office/drawing/2014/main" id="{74484ABA-08AD-4D16-A48F-2D2DE0083561}"/>
              </a:ext>
            </a:extLst>
          </p:cNvPr>
          <p:cNvSpPr>
            <a:spLocks noGrp="1"/>
          </p:cNvSpPr>
          <p:nvPr>
            <p:ph idx="1"/>
          </p:nvPr>
        </p:nvSpPr>
        <p:spPr>
          <a:xfrm>
            <a:off x="838200" y="1645516"/>
            <a:ext cx="10515600" cy="4351338"/>
          </a:xfrm>
        </p:spPr>
        <p:txBody>
          <a:bodyPr/>
          <a:lstStyle/>
          <a:p>
            <a:r>
              <a:rPr lang="en-US" dirty="0">
                <a:latin typeface="Times New Roman" panose="02020603050405020304" pitchFamily="18" charset="0"/>
                <a:cs typeface="Times New Roman" panose="02020603050405020304" pitchFamily="18" charset="0"/>
              </a:rPr>
              <a:t>The AR Program is used school-wide</a:t>
            </a:r>
          </a:p>
          <a:p>
            <a:r>
              <a:rPr lang="en-US" dirty="0">
                <a:latin typeface="Times New Roman" panose="02020603050405020304" pitchFamily="18" charset="0"/>
                <a:cs typeface="Times New Roman" panose="02020603050405020304" pitchFamily="18" charset="0"/>
              </a:rPr>
              <a:t>The school or district encourages the use of AR</a:t>
            </a:r>
          </a:p>
          <a:p>
            <a:r>
              <a:rPr lang="en-US" dirty="0">
                <a:latin typeface="Times New Roman" panose="02020603050405020304" pitchFamily="18" charset="0"/>
                <a:cs typeface="Times New Roman" panose="02020603050405020304" pitchFamily="18" charset="0"/>
              </a:rPr>
              <a:t>AR is part of the school improvement plan</a:t>
            </a:r>
          </a:p>
          <a:p>
            <a:r>
              <a:rPr lang="en-US" dirty="0">
                <a:latin typeface="Times New Roman" panose="02020603050405020304" pitchFamily="18" charset="0"/>
                <a:cs typeface="Times New Roman" panose="02020603050405020304" pitchFamily="18" charset="0"/>
              </a:rPr>
              <a:t>The teacher’s reading program is solely comprised of AR</a:t>
            </a:r>
          </a:p>
          <a:p>
            <a:r>
              <a:rPr lang="en-US" dirty="0">
                <a:latin typeface="Times New Roman" panose="02020603050405020304" pitchFamily="18" charset="0"/>
                <a:cs typeface="Times New Roman" panose="02020603050405020304" pitchFamily="18" charset="0"/>
              </a:rPr>
              <a:t>The STAR* assessment is administered</a:t>
            </a:r>
          </a:p>
          <a:p>
            <a:r>
              <a:rPr lang="en-US" dirty="0">
                <a:latin typeface="Times New Roman" panose="02020603050405020304" pitchFamily="18" charset="0"/>
                <a:cs typeface="Times New Roman" panose="02020603050405020304" pitchFamily="18" charset="0"/>
              </a:rPr>
              <a:t>The teacher shares the STAR score with the student</a:t>
            </a:r>
          </a:p>
          <a:p>
            <a:r>
              <a:rPr lang="en-US" dirty="0">
                <a:latin typeface="Times New Roman" panose="02020603050405020304" pitchFamily="18" charset="0"/>
                <a:cs typeface="Times New Roman" panose="02020603050405020304" pitchFamily="18" charset="0"/>
              </a:rPr>
              <a:t>Students are allowed to retake a STAR test</a:t>
            </a:r>
          </a:p>
          <a:p>
            <a:r>
              <a:rPr lang="en-US" dirty="0">
                <a:latin typeface="Times New Roman" panose="02020603050405020304" pitchFamily="18" charset="0"/>
                <a:cs typeface="Times New Roman" panose="02020603050405020304" pitchFamily="18" charset="0"/>
              </a:rPr>
              <a:t>The teacher shares the average STAR score for the entire class</a:t>
            </a:r>
          </a:p>
        </p:txBody>
      </p:sp>
    </p:spTree>
    <p:extLst>
      <p:ext uri="{BB962C8B-B14F-4D97-AF65-F5344CB8AC3E}">
        <p14:creationId xmlns:p14="http://schemas.microsoft.com/office/powerpoint/2010/main" val="234717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97"/>
            <a:ext cx="12192000" cy="64625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Definition of Terms</a:t>
            </a:r>
          </a:p>
        </p:txBody>
      </p:sp>
      <p:sp>
        <p:nvSpPr>
          <p:cNvPr id="4" name="TextBox 3"/>
          <p:cNvSpPr txBox="1"/>
          <p:nvPr/>
        </p:nvSpPr>
        <p:spPr>
          <a:xfrm>
            <a:off x="0" y="510461"/>
            <a:ext cx="12191999" cy="923330"/>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Ten Teaching Approaches</a:t>
            </a:r>
          </a:p>
        </p:txBody>
      </p:sp>
      <p:sp>
        <p:nvSpPr>
          <p:cNvPr id="3" name="Content Placeholder 2">
            <a:extLst>
              <a:ext uri="{FF2B5EF4-FFF2-40B4-BE49-F238E27FC236}">
                <a16:creationId xmlns:a16="http://schemas.microsoft.com/office/drawing/2014/main" id="{A828F169-A3A9-4F7B-8502-D052F48DFCE6}"/>
              </a:ext>
            </a:extLst>
          </p:cNvPr>
          <p:cNvSpPr>
            <a:spLocks noGrp="1"/>
          </p:cNvSpPr>
          <p:nvPr>
            <p:ph idx="1"/>
          </p:nvPr>
        </p:nvSpPr>
        <p:spPr>
          <a:xfrm>
            <a:off x="838200" y="1603953"/>
            <a:ext cx="10515600" cy="5124450"/>
          </a:xfrm>
        </p:spPr>
        <p:txBody>
          <a:bodyPr/>
          <a:lstStyle/>
          <a:p>
            <a:r>
              <a:rPr lang="en-US" dirty="0">
                <a:latin typeface="Times New Roman" panose="02020603050405020304" pitchFamily="18" charset="0"/>
                <a:cs typeface="Times New Roman" panose="02020603050405020304" pitchFamily="18" charset="0"/>
              </a:rPr>
              <a:t>Contacting parents to share AR progress</a:t>
            </a:r>
          </a:p>
          <a:p>
            <a:r>
              <a:rPr lang="en-US" dirty="0">
                <a:latin typeface="Times New Roman" panose="02020603050405020304" pitchFamily="18" charset="0"/>
                <a:cs typeface="Times New Roman" panose="02020603050405020304" pitchFamily="18" charset="0"/>
              </a:rPr>
              <a:t>Holding teacher-student conferences regarding AR progress</a:t>
            </a:r>
          </a:p>
          <a:p>
            <a:r>
              <a:rPr lang="en-US" dirty="0">
                <a:latin typeface="Times New Roman" panose="02020603050405020304" pitchFamily="18" charset="0"/>
                <a:cs typeface="Times New Roman" panose="02020603050405020304" pitchFamily="18" charset="0"/>
              </a:rPr>
              <a:t>Implementing rewards when students reach AR targets</a:t>
            </a:r>
          </a:p>
          <a:p>
            <a:r>
              <a:rPr lang="en-US" dirty="0">
                <a:latin typeface="Times New Roman" panose="02020603050405020304" pitchFamily="18" charset="0"/>
                <a:cs typeface="Times New Roman" panose="02020603050405020304" pitchFamily="18" charset="0"/>
              </a:rPr>
              <a:t>Level of school library support for AR</a:t>
            </a:r>
          </a:p>
          <a:p>
            <a:r>
              <a:rPr lang="en-US" dirty="0">
                <a:latin typeface="Times New Roman" panose="02020603050405020304" pitchFamily="18" charset="0"/>
                <a:cs typeface="Times New Roman" panose="02020603050405020304" pitchFamily="18" charset="0"/>
              </a:rPr>
              <a:t>Assisting in AR book selection in school library</a:t>
            </a:r>
          </a:p>
          <a:p>
            <a:r>
              <a:rPr lang="en-US" dirty="0">
                <a:latin typeface="Times New Roman" panose="02020603050405020304" pitchFamily="18" charset="0"/>
                <a:cs typeface="Times New Roman" panose="02020603050405020304" pitchFamily="18" charset="0"/>
              </a:rPr>
              <a:t>Maintaining a classroom library</a:t>
            </a:r>
          </a:p>
          <a:p>
            <a:r>
              <a:rPr lang="en-US" dirty="0">
                <a:latin typeface="Times New Roman" panose="02020603050405020304" pitchFamily="18" charset="0"/>
                <a:cs typeface="Times New Roman" panose="02020603050405020304" pitchFamily="18" charset="0"/>
              </a:rPr>
              <a:t>Allowing students to take books home</a:t>
            </a:r>
          </a:p>
          <a:p>
            <a:r>
              <a:rPr lang="en-US" dirty="0">
                <a:latin typeface="Times New Roman" panose="02020603050405020304" pitchFamily="18" charset="0"/>
                <a:cs typeface="Times New Roman" panose="02020603050405020304" pitchFamily="18" charset="0"/>
              </a:rPr>
              <a:t>Giving booktalks</a:t>
            </a:r>
          </a:p>
          <a:p>
            <a:r>
              <a:rPr lang="en-US" dirty="0">
                <a:latin typeface="Times New Roman" panose="02020603050405020304" pitchFamily="18" charset="0"/>
                <a:cs typeface="Times New Roman" panose="02020603050405020304" pitchFamily="18" charset="0"/>
              </a:rPr>
              <a:t>Promoting books with African American characters</a:t>
            </a:r>
          </a:p>
          <a:p>
            <a:r>
              <a:rPr lang="en-US" dirty="0">
                <a:latin typeface="Times New Roman" panose="02020603050405020304" pitchFamily="18" charset="0"/>
                <a:cs typeface="Times New Roman" panose="02020603050405020304" pitchFamily="18" charset="0"/>
              </a:rPr>
              <a:t>Promoting books by African American authors</a:t>
            </a:r>
          </a:p>
          <a:p>
            <a:endParaRPr lang="en-US" dirty="0"/>
          </a:p>
        </p:txBody>
      </p:sp>
    </p:spTree>
    <p:extLst>
      <p:ext uri="{BB962C8B-B14F-4D97-AF65-F5344CB8AC3E}">
        <p14:creationId xmlns:p14="http://schemas.microsoft.com/office/powerpoint/2010/main" val="388518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pPr algn="ctr"/>
            <a:r>
              <a:rPr lang="en-US" b="1" dirty="0">
                <a:latin typeface="Times New Roman" panose="02020603050405020304" pitchFamily="18" charset="0"/>
                <a:cs typeface="Times New Roman" panose="02020603050405020304" pitchFamily="18" charset="0"/>
              </a:rPr>
              <a:t>A Review of the Literature</a:t>
            </a:r>
            <a:endParaRPr lang="en-US" dirty="0"/>
          </a:p>
        </p:txBody>
      </p:sp>
      <p:sp>
        <p:nvSpPr>
          <p:cNvPr id="3" name="Content Placeholder 2"/>
          <p:cNvSpPr>
            <a:spLocks noGrp="1"/>
          </p:cNvSpPr>
          <p:nvPr>
            <p:ph idx="1"/>
          </p:nvPr>
        </p:nvSpPr>
        <p:spPr>
          <a:xfrm>
            <a:off x="0" y="1825624"/>
            <a:ext cx="12192000" cy="5032375"/>
          </a:xfrm>
        </p:spPr>
        <p:txBody>
          <a:bodyPr>
            <a:normAutofit/>
          </a:bodyPr>
          <a:lstStyle/>
          <a:p>
            <a:r>
              <a:rPr lang="en-US" dirty="0">
                <a:latin typeface="Times New Roman" panose="02020603050405020304" pitchFamily="18" charset="0"/>
                <a:cs typeface="Times New Roman" panose="02020603050405020304" pitchFamily="18" charset="0"/>
              </a:rPr>
              <a:t>Highly effective elementary literacy teachers</a:t>
            </a:r>
          </a:p>
          <a:p>
            <a:pPr lvl="1"/>
            <a:r>
              <a:rPr lang="en-US" dirty="0">
                <a:latin typeface="Times New Roman" panose="02020603050405020304" pitchFamily="18" charset="0"/>
                <a:cs typeface="Times New Roman" panose="02020603050405020304" pitchFamily="18" charset="0"/>
              </a:rPr>
              <a:t>Maintain diverse classroom libraries</a:t>
            </a:r>
          </a:p>
          <a:p>
            <a:pPr lvl="1"/>
            <a:r>
              <a:rPr lang="en-US" dirty="0">
                <a:latin typeface="Times New Roman" panose="02020603050405020304" pitchFamily="18" charset="0"/>
                <a:cs typeface="Times New Roman" panose="02020603050405020304" pitchFamily="18" charset="0"/>
              </a:rPr>
              <a:t>Explain how to locate books</a:t>
            </a:r>
          </a:p>
          <a:p>
            <a:pPr lvl="1"/>
            <a:r>
              <a:rPr lang="en-US" dirty="0">
                <a:latin typeface="Times New Roman" panose="02020603050405020304" pitchFamily="18" charset="0"/>
                <a:cs typeface="Times New Roman" panose="02020603050405020304" pitchFamily="18" charset="0"/>
              </a:rPr>
              <a:t>Hold book conversations with students </a:t>
            </a:r>
          </a:p>
          <a:p>
            <a:pPr lvl="1"/>
            <a:r>
              <a:rPr lang="en-US" dirty="0">
                <a:latin typeface="Times New Roman" panose="02020603050405020304" pitchFamily="18" charset="0"/>
                <a:cs typeface="Times New Roman" panose="02020603050405020304" pitchFamily="18" charset="0"/>
              </a:rPr>
              <a:t>Directly supervised students’ book choices</a:t>
            </a:r>
          </a:p>
          <a:p>
            <a:pPr lvl="1"/>
            <a:r>
              <a:rPr lang="en-US" dirty="0">
                <a:latin typeface="Times New Roman" panose="02020603050405020304" pitchFamily="18" charset="0"/>
                <a:cs typeface="Times New Roman" panose="02020603050405020304" pitchFamily="18" charset="0"/>
              </a:rPr>
              <a:t>Viewed independent reading as a major part of literacy (Sanden, 2014).</a:t>
            </a:r>
          </a:p>
          <a:p>
            <a:r>
              <a:rPr lang="en-US" dirty="0">
                <a:latin typeface="Times New Roman" panose="02020603050405020304" pitchFamily="18" charset="0"/>
                <a:cs typeface="Times New Roman" panose="02020603050405020304" pitchFamily="18" charset="0"/>
              </a:rPr>
              <a:t>Poor children are more dependent on teachers for instruction (</a:t>
            </a:r>
            <a:r>
              <a:rPr lang="en-US" dirty="0" err="1">
                <a:latin typeface="Times New Roman" panose="02020603050405020304" pitchFamily="18" charset="0"/>
                <a:cs typeface="Times New Roman" panose="02020603050405020304" pitchFamily="18" charset="0"/>
              </a:rPr>
              <a:t>Delpit</a:t>
            </a:r>
            <a:r>
              <a:rPr lang="en-US" dirty="0">
                <a:latin typeface="Times New Roman" panose="02020603050405020304" pitchFamily="18" charset="0"/>
                <a:cs typeface="Times New Roman" panose="02020603050405020304" pitchFamily="18" charset="0"/>
              </a:rPr>
              <a:t>, 2012).</a:t>
            </a:r>
          </a:p>
          <a:p>
            <a:r>
              <a:rPr lang="en-US" dirty="0">
                <a:latin typeface="Times New Roman" panose="02020603050405020304" pitchFamily="18" charset="0"/>
                <a:cs typeface="Times New Roman" panose="02020603050405020304" pitchFamily="18" charset="0"/>
              </a:rPr>
              <a:t>The AR program defines the teacher’s role as a monitor (Mallette, </a:t>
            </a:r>
            <a:r>
              <a:rPr lang="en-US" dirty="0" err="1">
                <a:latin typeface="Times New Roman" panose="02020603050405020304" pitchFamily="18" charset="0"/>
                <a:cs typeface="Times New Roman" panose="02020603050405020304" pitchFamily="18" charset="0"/>
              </a:rPr>
              <a:t>Henk</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Melnick</a:t>
            </a:r>
            <a:r>
              <a:rPr lang="en-US" dirty="0">
                <a:latin typeface="Times New Roman" panose="02020603050405020304" pitchFamily="18" charset="0"/>
                <a:cs typeface="Times New Roman" panose="02020603050405020304" pitchFamily="18" charset="0"/>
              </a:rPr>
              <a:t>, 2004). If the teacher is more than a monitor, how do that teacher’s characteristics affect the elements of the AR program and the teaching approaches that teacher uses?</a:t>
            </a:r>
          </a:p>
          <a:p>
            <a:endParaRPr lang="en-US" dirty="0"/>
          </a:p>
        </p:txBody>
      </p:sp>
      <p:sp>
        <p:nvSpPr>
          <p:cNvPr id="4" name="TextBox 3"/>
          <p:cNvSpPr txBox="1"/>
          <p:nvPr/>
        </p:nvSpPr>
        <p:spPr>
          <a:xfrm>
            <a:off x="3352800" y="662127"/>
            <a:ext cx="505690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 Individual Teacher</a:t>
            </a:r>
          </a:p>
        </p:txBody>
      </p:sp>
      <p:pic>
        <p:nvPicPr>
          <p:cNvPr id="3076" name="Picture 4" descr="black-children-white-teacher.jpg (648×4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096" y="1132897"/>
            <a:ext cx="3902904" cy="258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05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917</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    Teacher Characteristics  and  Effective Implementation of the Accelerated Reader Program, as Reported by Teachers of African American Students     </vt:lpstr>
      <vt:lpstr>PowerPoint Presentation</vt:lpstr>
      <vt:lpstr>AR: An Effective Tool that Raised   My Students’ Reading Scores</vt:lpstr>
      <vt:lpstr>I wanted to know more about…</vt:lpstr>
      <vt:lpstr>Purpose of the Study and Research Questions</vt:lpstr>
      <vt:lpstr>Definition of Terms</vt:lpstr>
      <vt:lpstr>Definition of Terms</vt:lpstr>
      <vt:lpstr>Definition of Terms</vt:lpstr>
      <vt:lpstr>A Review of the Literature</vt:lpstr>
      <vt:lpstr>Methods Setting and Participants</vt:lpstr>
      <vt:lpstr>Implications of the Study</vt:lpstr>
      <vt:lpstr>Directions for Further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Johnson</dc:creator>
  <cp:lastModifiedBy>Debra Johnson</cp:lastModifiedBy>
  <cp:revision>97</cp:revision>
  <cp:lastPrinted>2017-04-18T21:37:45Z</cp:lastPrinted>
  <dcterms:created xsi:type="dcterms:W3CDTF">2017-04-03T22:48:11Z</dcterms:created>
  <dcterms:modified xsi:type="dcterms:W3CDTF">2019-07-17T01:51:54Z</dcterms:modified>
</cp:coreProperties>
</file>